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0" r:id="rId1"/>
  </p:sldMasterIdLst>
  <p:sldIdLst>
    <p:sldId id="257" r:id="rId2"/>
    <p:sldId id="268" r:id="rId3"/>
    <p:sldId id="256" r:id="rId4"/>
    <p:sldId id="258" r:id="rId5"/>
    <p:sldId id="259" r:id="rId6"/>
    <p:sldId id="260" r:id="rId7"/>
    <p:sldId id="261" r:id="rId8"/>
    <p:sldId id="264" r:id="rId9"/>
    <p:sldId id="263" r:id="rId10"/>
    <p:sldId id="265" r:id="rId11"/>
    <p:sldId id="269" r:id="rId12"/>
    <p:sldId id="267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unaina Tarimela" initials="ST" lastIdx="1" clrIdx="0">
    <p:extLst>
      <p:ext uri="{19B8F6BF-5375-455C-9EA6-DF929625EA0E}">
        <p15:presenceInfo xmlns:p15="http://schemas.microsoft.com/office/powerpoint/2012/main" userId="de7ae193a36695d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795F"/>
    <a:srgbClr val="44291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004" autoAdjust="0"/>
    <p:restoredTop sz="94660"/>
  </p:normalViewPr>
  <p:slideViewPr>
    <p:cSldViewPr snapToGrid="0">
      <p:cViewPr varScale="1">
        <p:scale>
          <a:sx n="76" d="100"/>
          <a:sy n="76" d="100"/>
        </p:scale>
        <p:origin x="172" y="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C79471B-957F-43AD-9595-E2B4D7AF68A4}" type="doc">
      <dgm:prSet loTypeId="urn:microsoft.com/office/officeart/2005/8/layout/hList9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D1F48D4-FED3-445A-9956-967BC30EB151}">
      <dgm:prSet phldrT="[Text]"/>
      <dgm:spPr/>
      <dgm:t>
        <a:bodyPr/>
        <a:lstStyle/>
        <a:p>
          <a:r>
            <a:rPr lang="en-US" dirty="0"/>
            <a:t>Data Source</a:t>
          </a:r>
        </a:p>
      </dgm:t>
    </dgm:pt>
    <dgm:pt modelId="{D0D661EC-E772-4DAB-8C2E-456F7085BF16}" type="parTrans" cxnId="{795FCA87-C340-4BDA-9B49-F73B37F03568}">
      <dgm:prSet/>
      <dgm:spPr/>
      <dgm:t>
        <a:bodyPr/>
        <a:lstStyle/>
        <a:p>
          <a:endParaRPr lang="en-US"/>
        </a:p>
      </dgm:t>
    </dgm:pt>
    <dgm:pt modelId="{E838668A-15CD-4348-88F8-17708DBAFA28}" type="sibTrans" cxnId="{795FCA87-C340-4BDA-9B49-F73B37F03568}">
      <dgm:prSet/>
      <dgm:spPr/>
      <dgm:t>
        <a:bodyPr/>
        <a:lstStyle/>
        <a:p>
          <a:endParaRPr lang="en-US"/>
        </a:p>
      </dgm:t>
    </dgm:pt>
    <dgm:pt modelId="{470D13CE-07FC-43A9-9282-46B06D94DFBF}">
      <dgm:prSet phldrT="[Text]" custT="1"/>
      <dgm:spPr/>
      <dgm:t>
        <a:bodyPr/>
        <a:lstStyle/>
        <a:p>
          <a:endParaRPr lang="en-US" sz="1400" b="0" i="0" u="none" dirty="0"/>
        </a:p>
        <a:p>
          <a:endParaRPr lang="en-US" sz="1400" b="0" i="0" u="none" dirty="0"/>
        </a:p>
        <a:p>
          <a:r>
            <a:rPr lang="en-US" sz="1400" b="0" i="0" u="none" dirty="0">
              <a:latin typeface="Cambria" panose="02040503050406030204" pitchFamily="18" charset="0"/>
              <a:ea typeface="Cambria" panose="02040503050406030204" pitchFamily="18" charset="0"/>
            </a:rPr>
            <a:t>Acquisition – Keith McNulty scraping-structured-data-from-semi-structured-documents</a:t>
          </a:r>
        </a:p>
        <a:p>
          <a:r>
            <a:rPr lang="en-US" sz="1400" b="0" i="0" dirty="0">
              <a:latin typeface="Cambria" panose="02040503050406030204" pitchFamily="18" charset="0"/>
              <a:ea typeface="Cambria" panose="02040503050406030204" pitchFamily="18" charset="0"/>
            </a:rPr>
            <a:t>Author of Handbook of Regression Modeling in People Analytics</a:t>
          </a:r>
          <a:endParaRPr lang="en-US" sz="1400" b="0" dirty="0">
            <a:latin typeface="Cambria" panose="02040503050406030204" pitchFamily="18" charset="0"/>
            <a:ea typeface="Cambria" panose="02040503050406030204" pitchFamily="18" charset="0"/>
          </a:endParaRPr>
        </a:p>
        <a:p>
          <a:endParaRPr lang="en-US" sz="1400" b="0" dirty="0"/>
        </a:p>
        <a:p>
          <a:endParaRPr lang="en-US" sz="1400" dirty="0"/>
        </a:p>
      </dgm:t>
    </dgm:pt>
    <dgm:pt modelId="{6254D553-FF73-4A11-BD50-18C4812DF6B7}" type="parTrans" cxnId="{8038F3CD-B43A-4437-B40C-413623225EF3}">
      <dgm:prSet/>
      <dgm:spPr/>
      <dgm:t>
        <a:bodyPr/>
        <a:lstStyle/>
        <a:p>
          <a:endParaRPr lang="en-US"/>
        </a:p>
      </dgm:t>
    </dgm:pt>
    <dgm:pt modelId="{FC4743DB-9867-4129-B8CD-37FAE6A58BAA}" type="sibTrans" cxnId="{8038F3CD-B43A-4437-B40C-413623225EF3}">
      <dgm:prSet/>
      <dgm:spPr/>
      <dgm:t>
        <a:bodyPr/>
        <a:lstStyle/>
        <a:p>
          <a:endParaRPr lang="en-US"/>
        </a:p>
      </dgm:t>
    </dgm:pt>
    <dgm:pt modelId="{6A89DAAA-0269-48A5-A4BC-6A09BE22942D}">
      <dgm:prSet phldrT="[Text]"/>
      <dgm:spPr/>
      <dgm:t>
        <a:bodyPr/>
        <a:lstStyle/>
        <a:p>
          <a:r>
            <a:rPr lang="en-US" dirty="0"/>
            <a:t>Network Statistics</a:t>
          </a:r>
        </a:p>
      </dgm:t>
    </dgm:pt>
    <dgm:pt modelId="{47F17740-A7DB-40D2-ABF5-E9310F28618B}" type="parTrans" cxnId="{E8F38B30-DAC7-43CC-BE5D-AF378AC4F0A6}">
      <dgm:prSet/>
      <dgm:spPr/>
      <dgm:t>
        <a:bodyPr/>
        <a:lstStyle/>
        <a:p>
          <a:endParaRPr lang="en-US"/>
        </a:p>
      </dgm:t>
    </dgm:pt>
    <dgm:pt modelId="{823D1758-4AD7-4BFE-967C-BF74F033969E}" type="sibTrans" cxnId="{E8F38B30-DAC7-43CC-BE5D-AF378AC4F0A6}">
      <dgm:prSet/>
      <dgm:spPr/>
      <dgm:t>
        <a:bodyPr/>
        <a:lstStyle/>
        <a:p>
          <a:endParaRPr lang="en-US"/>
        </a:p>
      </dgm:t>
    </dgm:pt>
    <dgm:pt modelId="{BB1A271E-9937-46F4-8A75-9A9379BDE6A9}">
      <dgm:prSet phldrT="[Text]" custT="1"/>
      <dgm:spPr/>
      <dgm:t>
        <a:bodyPr/>
        <a:lstStyle/>
        <a:p>
          <a:r>
            <a:rPr lang="en-US" sz="1400" b="0" i="0" u="none" dirty="0">
              <a:latin typeface="Cambria" panose="02040503050406030204" pitchFamily="18" charset="0"/>
              <a:ea typeface="Cambria" panose="02040503050406030204" pitchFamily="18" charset="0"/>
            </a:rPr>
            <a:t>Nodes: 650</a:t>
          </a:r>
          <a:endParaRPr lang="en-US" sz="1400" b="0" dirty="0">
            <a:latin typeface="Cambria" panose="02040503050406030204" pitchFamily="18" charset="0"/>
            <a:ea typeface="Cambria" panose="02040503050406030204" pitchFamily="18" charset="0"/>
          </a:endParaRPr>
        </a:p>
        <a:p>
          <a:r>
            <a:rPr lang="en-US" sz="1400" b="0" i="0" u="none" dirty="0">
              <a:latin typeface="Cambria" panose="02040503050406030204" pitchFamily="18" charset="0"/>
              <a:ea typeface="Cambria" panose="02040503050406030204" pitchFamily="18" charset="0"/>
            </a:rPr>
            <a:t>Edges: 2961</a:t>
          </a:r>
          <a:endParaRPr lang="en-US" sz="1400" b="0" dirty="0">
            <a:latin typeface="Cambria" panose="02040503050406030204" pitchFamily="18" charset="0"/>
            <a:ea typeface="Cambria" panose="02040503050406030204" pitchFamily="18" charset="0"/>
          </a:endParaRPr>
        </a:p>
        <a:p>
          <a:r>
            <a:rPr lang="en-US" sz="1400" b="0" i="0" u="none" dirty="0">
              <a:latin typeface="Cambria" panose="02040503050406030204" pitchFamily="18" charset="0"/>
              <a:ea typeface="Cambria" panose="02040503050406030204" pitchFamily="18" charset="0"/>
            </a:rPr>
            <a:t>Attributes: from, to, weight(i.e., interaction)</a:t>
          </a:r>
          <a:endParaRPr lang="en-US" sz="1400" dirty="0"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828FE555-124D-4A58-AE81-F52D40C7182F}" type="parTrans" cxnId="{E4AAFE38-321B-4EBD-B2E3-E53E2F607333}">
      <dgm:prSet/>
      <dgm:spPr/>
      <dgm:t>
        <a:bodyPr/>
        <a:lstStyle/>
        <a:p>
          <a:endParaRPr lang="en-US"/>
        </a:p>
      </dgm:t>
    </dgm:pt>
    <dgm:pt modelId="{A7ED5E70-6745-4961-9311-DF60F969FD26}" type="sibTrans" cxnId="{E4AAFE38-321B-4EBD-B2E3-E53E2F607333}">
      <dgm:prSet/>
      <dgm:spPr/>
      <dgm:t>
        <a:bodyPr/>
        <a:lstStyle/>
        <a:p>
          <a:endParaRPr lang="en-US"/>
        </a:p>
      </dgm:t>
    </dgm:pt>
    <dgm:pt modelId="{D850636E-A773-4EEE-841E-94CFDCD2D0A2}" type="pres">
      <dgm:prSet presAssocID="{5C79471B-957F-43AD-9595-E2B4D7AF68A4}" presName="list" presStyleCnt="0">
        <dgm:presLayoutVars>
          <dgm:dir/>
          <dgm:animLvl val="lvl"/>
        </dgm:presLayoutVars>
      </dgm:prSet>
      <dgm:spPr/>
    </dgm:pt>
    <dgm:pt modelId="{B99090F9-9582-49AC-AEF4-05EC03D0F42E}" type="pres">
      <dgm:prSet presAssocID="{BD1F48D4-FED3-445A-9956-967BC30EB151}" presName="posSpace" presStyleCnt="0"/>
      <dgm:spPr/>
    </dgm:pt>
    <dgm:pt modelId="{B65AF574-A8BB-4899-9893-7FEE91FA3C63}" type="pres">
      <dgm:prSet presAssocID="{BD1F48D4-FED3-445A-9956-967BC30EB151}" presName="vertFlow" presStyleCnt="0"/>
      <dgm:spPr/>
    </dgm:pt>
    <dgm:pt modelId="{588626D1-7961-4B02-A584-5DEDAFFE9092}" type="pres">
      <dgm:prSet presAssocID="{BD1F48D4-FED3-445A-9956-967BC30EB151}" presName="topSpace" presStyleCnt="0"/>
      <dgm:spPr/>
    </dgm:pt>
    <dgm:pt modelId="{A72A0830-7AD3-42AB-BA1C-F57B6BE66C63}" type="pres">
      <dgm:prSet presAssocID="{BD1F48D4-FED3-445A-9956-967BC30EB151}" presName="firstComp" presStyleCnt="0"/>
      <dgm:spPr/>
    </dgm:pt>
    <dgm:pt modelId="{F2CA8570-0EA7-4D07-8CAC-92C7761CAA85}" type="pres">
      <dgm:prSet presAssocID="{BD1F48D4-FED3-445A-9956-967BC30EB151}" presName="firstChild" presStyleLbl="bgAccFollowNode1" presStyleIdx="0" presStyleCnt="2" custScaleX="144735" custScaleY="285823" custLinFactNeighborX="274" custLinFactNeighborY="22755"/>
      <dgm:spPr/>
    </dgm:pt>
    <dgm:pt modelId="{31898AA2-1574-403A-9491-4ED0033D59A2}" type="pres">
      <dgm:prSet presAssocID="{BD1F48D4-FED3-445A-9956-967BC30EB151}" presName="firstChildTx" presStyleLbl="bgAccFollowNode1" presStyleIdx="0" presStyleCnt="2">
        <dgm:presLayoutVars>
          <dgm:bulletEnabled val="1"/>
        </dgm:presLayoutVars>
      </dgm:prSet>
      <dgm:spPr/>
    </dgm:pt>
    <dgm:pt modelId="{2B68EEB6-2A7C-4CE9-B695-5FA7E1E25377}" type="pres">
      <dgm:prSet presAssocID="{BD1F48D4-FED3-445A-9956-967BC30EB151}" presName="negSpace" presStyleCnt="0"/>
      <dgm:spPr/>
    </dgm:pt>
    <dgm:pt modelId="{DF46A0C7-4936-4EAB-8BCD-B9D1FCC69252}" type="pres">
      <dgm:prSet presAssocID="{BD1F48D4-FED3-445A-9956-967BC30EB151}" presName="circle" presStyleLbl="node1" presStyleIdx="0" presStyleCnt="2" custLinFactNeighborX="-38065" custLinFactNeighborY="5727"/>
      <dgm:spPr/>
    </dgm:pt>
    <dgm:pt modelId="{A970AC51-9957-41F1-A43C-5F100EA13ADC}" type="pres">
      <dgm:prSet presAssocID="{E838668A-15CD-4348-88F8-17708DBAFA28}" presName="transSpace" presStyleCnt="0"/>
      <dgm:spPr/>
    </dgm:pt>
    <dgm:pt modelId="{9317C018-36DB-4C20-A88D-D747133F3237}" type="pres">
      <dgm:prSet presAssocID="{6A89DAAA-0269-48A5-A4BC-6A09BE22942D}" presName="posSpace" presStyleCnt="0"/>
      <dgm:spPr/>
    </dgm:pt>
    <dgm:pt modelId="{82D7A1D3-A744-41BA-A331-997AC627AFB3}" type="pres">
      <dgm:prSet presAssocID="{6A89DAAA-0269-48A5-A4BC-6A09BE22942D}" presName="vertFlow" presStyleCnt="0"/>
      <dgm:spPr/>
    </dgm:pt>
    <dgm:pt modelId="{4B796B46-6D1F-41C4-B860-CBFAAFB26050}" type="pres">
      <dgm:prSet presAssocID="{6A89DAAA-0269-48A5-A4BC-6A09BE22942D}" presName="topSpace" presStyleCnt="0"/>
      <dgm:spPr/>
    </dgm:pt>
    <dgm:pt modelId="{6923837D-367D-4EE9-80C6-63CD2713B52A}" type="pres">
      <dgm:prSet presAssocID="{6A89DAAA-0269-48A5-A4BC-6A09BE22942D}" presName="firstComp" presStyleCnt="0"/>
      <dgm:spPr/>
    </dgm:pt>
    <dgm:pt modelId="{CEFD0FD5-8423-469F-AC43-71B8D7997952}" type="pres">
      <dgm:prSet presAssocID="{6A89DAAA-0269-48A5-A4BC-6A09BE22942D}" presName="firstChild" presStyleLbl="bgAccFollowNode1" presStyleIdx="1" presStyleCnt="2" custScaleX="132926" custScaleY="326216"/>
      <dgm:spPr/>
    </dgm:pt>
    <dgm:pt modelId="{599360EC-263D-4CDC-A5C7-6C814E9D316F}" type="pres">
      <dgm:prSet presAssocID="{6A89DAAA-0269-48A5-A4BC-6A09BE22942D}" presName="firstChildTx" presStyleLbl="bgAccFollowNode1" presStyleIdx="1" presStyleCnt="2">
        <dgm:presLayoutVars>
          <dgm:bulletEnabled val="1"/>
        </dgm:presLayoutVars>
      </dgm:prSet>
      <dgm:spPr/>
    </dgm:pt>
    <dgm:pt modelId="{D10E68AE-33E8-4228-ADD1-D24D575F874C}" type="pres">
      <dgm:prSet presAssocID="{6A89DAAA-0269-48A5-A4BC-6A09BE22942D}" presName="negSpace" presStyleCnt="0"/>
      <dgm:spPr/>
    </dgm:pt>
    <dgm:pt modelId="{31EF1AB4-443E-4A8A-A2AF-F8933784B2D6}" type="pres">
      <dgm:prSet presAssocID="{6A89DAAA-0269-48A5-A4BC-6A09BE22942D}" presName="circle" presStyleLbl="node1" presStyleIdx="1" presStyleCnt="2"/>
      <dgm:spPr/>
    </dgm:pt>
  </dgm:ptLst>
  <dgm:cxnLst>
    <dgm:cxn modelId="{E8F38B30-DAC7-43CC-BE5D-AF378AC4F0A6}" srcId="{5C79471B-957F-43AD-9595-E2B4D7AF68A4}" destId="{6A89DAAA-0269-48A5-A4BC-6A09BE22942D}" srcOrd="1" destOrd="0" parTransId="{47F17740-A7DB-40D2-ABF5-E9310F28618B}" sibTransId="{823D1758-4AD7-4BFE-967C-BF74F033969E}"/>
    <dgm:cxn modelId="{E4AAFE38-321B-4EBD-B2E3-E53E2F607333}" srcId="{6A89DAAA-0269-48A5-A4BC-6A09BE22942D}" destId="{BB1A271E-9937-46F4-8A75-9A9379BDE6A9}" srcOrd="0" destOrd="0" parTransId="{828FE555-124D-4A58-AE81-F52D40C7182F}" sibTransId="{A7ED5E70-6745-4961-9311-DF60F969FD26}"/>
    <dgm:cxn modelId="{40563482-25E5-49A6-8AE2-BFC2ABD66C3B}" type="presOf" srcId="{BB1A271E-9937-46F4-8A75-9A9379BDE6A9}" destId="{CEFD0FD5-8423-469F-AC43-71B8D7997952}" srcOrd="0" destOrd="0" presId="urn:microsoft.com/office/officeart/2005/8/layout/hList9"/>
    <dgm:cxn modelId="{795FCA87-C340-4BDA-9B49-F73B37F03568}" srcId="{5C79471B-957F-43AD-9595-E2B4D7AF68A4}" destId="{BD1F48D4-FED3-445A-9956-967BC30EB151}" srcOrd="0" destOrd="0" parTransId="{D0D661EC-E772-4DAB-8C2E-456F7085BF16}" sibTransId="{E838668A-15CD-4348-88F8-17708DBAFA28}"/>
    <dgm:cxn modelId="{1F0086A2-B9CB-4943-9270-FC795CD77FBD}" type="presOf" srcId="{6A89DAAA-0269-48A5-A4BC-6A09BE22942D}" destId="{31EF1AB4-443E-4A8A-A2AF-F8933784B2D6}" srcOrd="0" destOrd="0" presId="urn:microsoft.com/office/officeart/2005/8/layout/hList9"/>
    <dgm:cxn modelId="{CA358DB0-F3C7-4D9F-B161-CB36F340D6E5}" type="presOf" srcId="{470D13CE-07FC-43A9-9282-46B06D94DFBF}" destId="{F2CA8570-0EA7-4D07-8CAC-92C7761CAA85}" srcOrd="0" destOrd="0" presId="urn:microsoft.com/office/officeart/2005/8/layout/hList9"/>
    <dgm:cxn modelId="{C0DC0EBA-C9B3-41DE-8C0D-3546ED7580A5}" type="presOf" srcId="{470D13CE-07FC-43A9-9282-46B06D94DFBF}" destId="{31898AA2-1574-403A-9491-4ED0033D59A2}" srcOrd="1" destOrd="0" presId="urn:microsoft.com/office/officeart/2005/8/layout/hList9"/>
    <dgm:cxn modelId="{8038F3CD-B43A-4437-B40C-413623225EF3}" srcId="{BD1F48D4-FED3-445A-9956-967BC30EB151}" destId="{470D13CE-07FC-43A9-9282-46B06D94DFBF}" srcOrd="0" destOrd="0" parTransId="{6254D553-FF73-4A11-BD50-18C4812DF6B7}" sibTransId="{FC4743DB-9867-4129-B8CD-37FAE6A58BAA}"/>
    <dgm:cxn modelId="{B21DE0DB-DA68-4AA2-95FE-C00FB97B5B24}" type="presOf" srcId="{BB1A271E-9937-46F4-8A75-9A9379BDE6A9}" destId="{599360EC-263D-4CDC-A5C7-6C814E9D316F}" srcOrd="1" destOrd="0" presId="urn:microsoft.com/office/officeart/2005/8/layout/hList9"/>
    <dgm:cxn modelId="{C4F290EB-47B1-44AF-9E17-2B776A3A4605}" type="presOf" srcId="{5C79471B-957F-43AD-9595-E2B4D7AF68A4}" destId="{D850636E-A773-4EEE-841E-94CFDCD2D0A2}" srcOrd="0" destOrd="0" presId="urn:microsoft.com/office/officeart/2005/8/layout/hList9"/>
    <dgm:cxn modelId="{0B987CF2-D156-4983-9D5B-110564EDE007}" type="presOf" srcId="{BD1F48D4-FED3-445A-9956-967BC30EB151}" destId="{DF46A0C7-4936-4EAB-8BCD-B9D1FCC69252}" srcOrd="0" destOrd="0" presId="urn:microsoft.com/office/officeart/2005/8/layout/hList9"/>
    <dgm:cxn modelId="{E314D33F-A979-498C-A434-EFE110DEFD6C}" type="presParOf" srcId="{D850636E-A773-4EEE-841E-94CFDCD2D0A2}" destId="{B99090F9-9582-49AC-AEF4-05EC03D0F42E}" srcOrd="0" destOrd="0" presId="urn:microsoft.com/office/officeart/2005/8/layout/hList9"/>
    <dgm:cxn modelId="{8712B686-1504-46A6-A2D6-41334423D455}" type="presParOf" srcId="{D850636E-A773-4EEE-841E-94CFDCD2D0A2}" destId="{B65AF574-A8BB-4899-9893-7FEE91FA3C63}" srcOrd="1" destOrd="0" presId="urn:microsoft.com/office/officeart/2005/8/layout/hList9"/>
    <dgm:cxn modelId="{D0B4671C-D5EB-4CF7-B6E1-5D4680B0AF1F}" type="presParOf" srcId="{B65AF574-A8BB-4899-9893-7FEE91FA3C63}" destId="{588626D1-7961-4B02-A584-5DEDAFFE9092}" srcOrd="0" destOrd="0" presId="urn:microsoft.com/office/officeart/2005/8/layout/hList9"/>
    <dgm:cxn modelId="{80F6A9D7-5844-4FFB-AA9A-3EB26099C2FB}" type="presParOf" srcId="{B65AF574-A8BB-4899-9893-7FEE91FA3C63}" destId="{A72A0830-7AD3-42AB-BA1C-F57B6BE66C63}" srcOrd="1" destOrd="0" presId="urn:microsoft.com/office/officeart/2005/8/layout/hList9"/>
    <dgm:cxn modelId="{2B4C45F2-B3BA-40F0-907F-936CF940B913}" type="presParOf" srcId="{A72A0830-7AD3-42AB-BA1C-F57B6BE66C63}" destId="{F2CA8570-0EA7-4D07-8CAC-92C7761CAA85}" srcOrd="0" destOrd="0" presId="urn:microsoft.com/office/officeart/2005/8/layout/hList9"/>
    <dgm:cxn modelId="{47CCD5C5-BA89-43CB-AB17-5EFABF35F279}" type="presParOf" srcId="{A72A0830-7AD3-42AB-BA1C-F57B6BE66C63}" destId="{31898AA2-1574-403A-9491-4ED0033D59A2}" srcOrd="1" destOrd="0" presId="urn:microsoft.com/office/officeart/2005/8/layout/hList9"/>
    <dgm:cxn modelId="{F19338B7-6EB1-43C9-B006-1C25AE44D906}" type="presParOf" srcId="{D850636E-A773-4EEE-841E-94CFDCD2D0A2}" destId="{2B68EEB6-2A7C-4CE9-B695-5FA7E1E25377}" srcOrd="2" destOrd="0" presId="urn:microsoft.com/office/officeart/2005/8/layout/hList9"/>
    <dgm:cxn modelId="{471293B9-343B-47D0-9D02-DCEFD1FAED97}" type="presParOf" srcId="{D850636E-A773-4EEE-841E-94CFDCD2D0A2}" destId="{DF46A0C7-4936-4EAB-8BCD-B9D1FCC69252}" srcOrd="3" destOrd="0" presId="urn:microsoft.com/office/officeart/2005/8/layout/hList9"/>
    <dgm:cxn modelId="{B1DD8552-1E13-43EF-ADD9-D9760230C4C1}" type="presParOf" srcId="{D850636E-A773-4EEE-841E-94CFDCD2D0A2}" destId="{A970AC51-9957-41F1-A43C-5F100EA13ADC}" srcOrd="4" destOrd="0" presId="urn:microsoft.com/office/officeart/2005/8/layout/hList9"/>
    <dgm:cxn modelId="{C509DC1B-3C9C-443F-8BFF-7EE36B3D091B}" type="presParOf" srcId="{D850636E-A773-4EEE-841E-94CFDCD2D0A2}" destId="{9317C018-36DB-4C20-A88D-D747133F3237}" srcOrd="5" destOrd="0" presId="urn:microsoft.com/office/officeart/2005/8/layout/hList9"/>
    <dgm:cxn modelId="{2B9BF51D-467A-4525-A314-339379826358}" type="presParOf" srcId="{D850636E-A773-4EEE-841E-94CFDCD2D0A2}" destId="{82D7A1D3-A744-41BA-A331-997AC627AFB3}" srcOrd="6" destOrd="0" presId="urn:microsoft.com/office/officeart/2005/8/layout/hList9"/>
    <dgm:cxn modelId="{1CBD754F-7211-40EC-AF58-207CB62C5625}" type="presParOf" srcId="{82D7A1D3-A744-41BA-A331-997AC627AFB3}" destId="{4B796B46-6D1F-41C4-B860-CBFAAFB26050}" srcOrd="0" destOrd="0" presId="urn:microsoft.com/office/officeart/2005/8/layout/hList9"/>
    <dgm:cxn modelId="{65217122-EBAE-440E-B948-6512930D3CA2}" type="presParOf" srcId="{82D7A1D3-A744-41BA-A331-997AC627AFB3}" destId="{6923837D-367D-4EE9-80C6-63CD2713B52A}" srcOrd="1" destOrd="0" presId="urn:microsoft.com/office/officeart/2005/8/layout/hList9"/>
    <dgm:cxn modelId="{D087E4B0-A884-4EE1-AC39-1B5533995930}" type="presParOf" srcId="{6923837D-367D-4EE9-80C6-63CD2713B52A}" destId="{CEFD0FD5-8423-469F-AC43-71B8D7997952}" srcOrd="0" destOrd="0" presId="urn:microsoft.com/office/officeart/2005/8/layout/hList9"/>
    <dgm:cxn modelId="{C298572D-AD95-44A8-B1D0-C61DFCD438C9}" type="presParOf" srcId="{6923837D-367D-4EE9-80C6-63CD2713B52A}" destId="{599360EC-263D-4CDC-A5C7-6C814E9D316F}" srcOrd="1" destOrd="0" presId="urn:microsoft.com/office/officeart/2005/8/layout/hList9"/>
    <dgm:cxn modelId="{56A307FE-EDA5-41A7-8932-519B7F8E41EA}" type="presParOf" srcId="{D850636E-A773-4EEE-841E-94CFDCD2D0A2}" destId="{D10E68AE-33E8-4228-ADD1-D24D575F874C}" srcOrd="7" destOrd="0" presId="urn:microsoft.com/office/officeart/2005/8/layout/hList9"/>
    <dgm:cxn modelId="{87A7209A-6A57-4297-994D-B2942C003290}" type="presParOf" srcId="{D850636E-A773-4EEE-841E-94CFDCD2D0A2}" destId="{31EF1AB4-443E-4A8A-A2AF-F8933784B2D6}" srcOrd="8" destOrd="0" presId="urn:microsoft.com/office/officeart/2005/8/layout/hList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68714F7-A365-4812-93EA-E42678DB9247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FBFBB617-1025-4D92-B31C-B3D44BB9C383}">
      <dgm:prSet phldrT="[Text]" custT="1"/>
      <dgm:spPr/>
      <dgm:t>
        <a:bodyPr/>
        <a:lstStyle/>
        <a:p>
          <a:r>
            <a:rPr lang="en-US" sz="1300" b="0" i="0" dirty="0">
              <a:latin typeface="Cambria" panose="02040503050406030204" pitchFamily="18" charset="0"/>
              <a:ea typeface="Cambria" panose="02040503050406030204" pitchFamily="18" charset="0"/>
            </a:rPr>
            <a:t>Quantifies the number of times a node acts as a bridge along the shortest path between two other nodes. </a:t>
          </a:r>
          <a:endParaRPr lang="en-US" sz="1300" b="0" i="0" u="none" dirty="0">
            <a:latin typeface="Cambria" panose="02040503050406030204" pitchFamily="18" charset="0"/>
            <a:ea typeface="Cambria" panose="02040503050406030204" pitchFamily="18" charset="0"/>
          </a:endParaRPr>
        </a:p>
        <a:p>
          <a:r>
            <a:rPr lang="en-US" sz="1300" b="0" i="0" u="none" dirty="0">
              <a:latin typeface="Cambria" panose="02040503050406030204" pitchFamily="18" charset="0"/>
              <a:ea typeface="Cambria" panose="02040503050406030204" pitchFamily="18" charset="0"/>
            </a:rPr>
            <a:t>Ross has maximum degree followed by Joey. This shows that Ross is one character that has very much influence on the flow of information in the network. </a:t>
          </a:r>
          <a:endParaRPr lang="en-US" sz="1300" dirty="0"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F59C44AA-D73D-4020-AB4B-3B6706F7775C}" type="parTrans" cxnId="{81A8B4C1-E6CD-41E5-BAF3-4B2024C1B50A}">
      <dgm:prSet/>
      <dgm:spPr/>
      <dgm:t>
        <a:bodyPr/>
        <a:lstStyle/>
        <a:p>
          <a:endParaRPr lang="en-US"/>
        </a:p>
      </dgm:t>
    </dgm:pt>
    <dgm:pt modelId="{D8762BFA-B68D-42B1-BD08-F98E6251C451}" type="sibTrans" cxnId="{81A8B4C1-E6CD-41E5-BAF3-4B2024C1B50A}">
      <dgm:prSet/>
      <dgm:spPr/>
      <dgm:t>
        <a:bodyPr/>
        <a:lstStyle/>
        <a:p>
          <a:endParaRPr lang="en-US"/>
        </a:p>
      </dgm:t>
    </dgm:pt>
    <dgm:pt modelId="{77555555-8209-43BC-AC7C-45DEA3EA7457}">
      <dgm:prSet phldrT="[Text]" custT="1"/>
      <dgm:spPr/>
      <dgm:t>
        <a:bodyPr/>
        <a:lstStyle/>
        <a:p>
          <a:r>
            <a:rPr lang="en-US" sz="1300" b="0" i="0" u="none" dirty="0">
              <a:latin typeface="Cambria" panose="02040503050406030204" pitchFamily="18" charset="0"/>
              <a:ea typeface="Cambria" panose="02040503050406030204" pitchFamily="18" charset="0"/>
            </a:rPr>
            <a:t>This measure provides </a:t>
          </a:r>
          <a:r>
            <a:rPr lang="en-US" sz="1300" b="0" i="0" dirty="0">
              <a:latin typeface="Cambria" panose="02040503050406030204" pitchFamily="18" charset="0"/>
              <a:ea typeface="Cambria" panose="02040503050406030204" pitchFamily="18" charset="0"/>
            </a:rPr>
            <a:t>measure of the influence or importance of a node.</a:t>
          </a:r>
          <a:endParaRPr lang="en-US" sz="1300" b="0" i="0" u="none" dirty="0">
            <a:latin typeface="Cambria" panose="02040503050406030204" pitchFamily="18" charset="0"/>
            <a:ea typeface="Cambria" panose="02040503050406030204" pitchFamily="18" charset="0"/>
          </a:endParaRPr>
        </a:p>
        <a:p>
          <a:r>
            <a:rPr lang="en-US" sz="1300" b="0" i="0" u="none" dirty="0">
              <a:latin typeface="Cambria" panose="02040503050406030204" pitchFamily="18" charset="0"/>
              <a:ea typeface="Cambria" panose="02040503050406030204" pitchFamily="18" charset="0"/>
            </a:rPr>
            <a:t>Ross, Joey &amp; Chandler have high values of degrees. Mean degree of Friends network is 4.555385.</a:t>
          </a:r>
          <a:endParaRPr lang="en-US" sz="1300" dirty="0"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63997BF9-F867-477D-952D-235AAEE1C207}" type="parTrans" cxnId="{4915C3BE-7C4E-434F-BB57-5BE6F490F2D6}">
      <dgm:prSet/>
      <dgm:spPr/>
      <dgm:t>
        <a:bodyPr/>
        <a:lstStyle/>
        <a:p>
          <a:endParaRPr lang="en-US"/>
        </a:p>
      </dgm:t>
    </dgm:pt>
    <dgm:pt modelId="{6AC4463C-D8FE-4C8A-9335-C76AA34E2305}" type="sibTrans" cxnId="{4915C3BE-7C4E-434F-BB57-5BE6F490F2D6}">
      <dgm:prSet/>
      <dgm:spPr/>
      <dgm:t>
        <a:bodyPr/>
        <a:lstStyle/>
        <a:p>
          <a:endParaRPr lang="en-US"/>
        </a:p>
      </dgm:t>
    </dgm:pt>
    <dgm:pt modelId="{1497B687-A494-48FE-8646-DBADCE65742E}">
      <dgm:prSet phldrT="[Text]" custT="1"/>
      <dgm:spPr/>
      <dgm:t>
        <a:bodyPr/>
        <a:lstStyle/>
        <a:p>
          <a:r>
            <a:rPr lang="en-US" sz="1300" b="0" i="0" u="none" dirty="0">
              <a:latin typeface="Cambria" panose="02040503050406030204" pitchFamily="18" charset="0"/>
              <a:ea typeface="Cambria" panose="02040503050406030204" pitchFamily="18" charset="0"/>
            </a:rPr>
            <a:t>How close a node to any other node in the network.</a:t>
          </a:r>
        </a:p>
        <a:p>
          <a:r>
            <a:rPr lang="en-US" sz="1300" b="0" i="0" u="none" dirty="0">
              <a:latin typeface="Cambria" panose="02040503050406030204" pitchFamily="18" charset="0"/>
              <a:ea typeface="Cambria" panose="02040503050406030204" pitchFamily="18" charset="0"/>
            </a:rPr>
            <a:t>Ross, Joey &amp; Phoebe have high closeness. This shows node “Ross” is most central to all nodes in the network</a:t>
          </a:r>
          <a:endParaRPr lang="en-US" sz="1300" dirty="0"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E4EAAD62-D5B8-4B3E-A428-1D6458125861}" type="parTrans" cxnId="{A3EE72C6-6EE6-47BD-8CE2-663CAE618289}">
      <dgm:prSet/>
      <dgm:spPr/>
      <dgm:t>
        <a:bodyPr/>
        <a:lstStyle/>
        <a:p>
          <a:endParaRPr lang="en-US"/>
        </a:p>
      </dgm:t>
    </dgm:pt>
    <dgm:pt modelId="{21F33CDD-F34D-4638-889A-1760BA224697}" type="sibTrans" cxnId="{A3EE72C6-6EE6-47BD-8CE2-663CAE618289}">
      <dgm:prSet/>
      <dgm:spPr/>
      <dgm:t>
        <a:bodyPr/>
        <a:lstStyle/>
        <a:p>
          <a:endParaRPr lang="en-US"/>
        </a:p>
      </dgm:t>
    </dgm:pt>
    <dgm:pt modelId="{21D96F40-EAB8-4098-93C5-E89128D34DED}" type="pres">
      <dgm:prSet presAssocID="{768714F7-A365-4812-93EA-E42678DB9247}" presName="Name0" presStyleCnt="0">
        <dgm:presLayoutVars>
          <dgm:chMax val="7"/>
          <dgm:chPref val="7"/>
          <dgm:dir/>
        </dgm:presLayoutVars>
      </dgm:prSet>
      <dgm:spPr/>
    </dgm:pt>
    <dgm:pt modelId="{06816146-D0B5-45BB-9ADE-620042ED4720}" type="pres">
      <dgm:prSet presAssocID="{768714F7-A365-4812-93EA-E42678DB9247}" presName="Name1" presStyleCnt="0"/>
      <dgm:spPr/>
    </dgm:pt>
    <dgm:pt modelId="{A4893538-B204-4170-8241-C5736630409F}" type="pres">
      <dgm:prSet presAssocID="{768714F7-A365-4812-93EA-E42678DB9247}" presName="cycle" presStyleCnt="0"/>
      <dgm:spPr/>
    </dgm:pt>
    <dgm:pt modelId="{1ADBC39E-4922-45A4-A39F-C3FBD400709D}" type="pres">
      <dgm:prSet presAssocID="{768714F7-A365-4812-93EA-E42678DB9247}" presName="srcNode" presStyleLbl="node1" presStyleIdx="0" presStyleCnt="3"/>
      <dgm:spPr/>
    </dgm:pt>
    <dgm:pt modelId="{CD61A53F-6801-4961-BE64-50AEAC347A4F}" type="pres">
      <dgm:prSet presAssocID="{768714F7-A365-4812-93EA-E42678DB9247}" presName="conn" presStyleLbl="parChTrans1D2" presStyleIdx="0" presStyleCnt="1"/>
      <dgm:spPr/>
    </dgm:pt>
    <dgm:pt modelId="{741FC791-4C1F-49AD-B6EE-B9D023D22E74}" type="pres">
      <dgm:prSet presAssocID="{768714F7-A365-4812-93EA-E42678DB9247}" presName="extraNode" presStyleLbl="node1" presStyleIdx="0" presStyleCnt="3"/>
      <dgm:spPr/>
    </dgm:pt>
    <dgm:pt modelId="{CDCE5AA8-7814-4D24-BCB7-297D38104B5C}" type="pres">
      <dgm:prSet presAssocID="{768714F7-A365-4812-93EA-E42678DB9247}" presName="dstNode" presStyleLbl="node1" presStyleIdx="0" presStyleCnt="3"/>
      <dgm:spPr/>
    </dgm:pt>
    <dgm:pt modelId="{943D1062-98FC-44AD-BE0C-4A1E901B65F5}" type="pres">
      <dgm:prSet presAssocID="{FBFBB617-1025-4D92-B31C-B3D44BB9C383}" presName="text_1" presStyleLbl="node1" presStyleIdx="0" presStyleCnt="3" custScaleX="82242" custScaleY="107120" custLinFactNeighborX="-4613" custLinFactNeighborY="-1501">
        <dgm:presLayoutVars>
          <dgm:bulletEnabled val="1"/>
        </dgm:presLayoutVars>
      </dgm:prSet>
      <dgm:spPr/>
    </dgm:pt>
    <dgm:pt modelId="{465CAAC8-4005-4835-A2A6-5FE0B4813C5E}" type="pres">
      <dgm:prSet presAssocID="{FBFBB617-1025-4D92-B31C-B3D44BB9C383}" presName="accent_1" presStyleCnt="0"/>
      <dgm:spPr/>
    </dgm:pt>
    <dgm:pt modelId="{CAD4E541-8418-4A8A-83F9-271E9883A38F}" type="pres">
      <dgm:prSet presAssocID="{FBFBB617-1025-4D92-B31C-B3D44BB9C383}" presName="accentRepeatNode" presStyleLbl="solidFgAcc1" presStyleIdx="0" presStyleCnt="3" custLinFactNeighborX="348" custLinFactNeighborY="-1888"/>
      <dgm:spPr/>
    </dgm:pt>
    <dgm:pt modelId="{04C83DB4-D6F7-43DE-87D8-8C52CADB6948}" type="pres">
      <dgm:prSet presAssocID="{77555555-8209-43BC-AC7C-45DEA3EA7457}" presName="text_2" presStyleLbl="node1" presStyleIdx="1" presStyleCnt="3" custScaleX="83388" custScaleY="89372" custLinFactNeighborX="-6815" custLinFactNeighborY="314">
        <dgm:presLayoutVars>
          <dgm:bulletEnabled val="1"/>
        </dgm:presLayoutVars>
      </dgm:prSet>
      <dgm:spPr/>
    </dgm:pt>
    <dgm:pt modelId="{CEED5D3F-4CE1-41B3-B956-DF20E1DD22C7}" type="pres">
      <dgm:prSet presAssocID="{77555555-8209-43BC-AC7C-45DEA3EA7457}" presName="accent_2" presStyleCnt="0"/>
      <dgm:spPr/>
    </dgm:pt>
    <dgm:pt modelId="{8BB4FF26-32C2-4700-A8B0-350B508D58CB}" type="pres">
      <dgm:prSet presAssocID="{77555555-8209-43BC-AC7C-45DEA3EA7457}" presName="accentRepeatNode" presStyleLbl="solidFgAcc1" presStyleIdx="1" presStyleCnt="3" custLinFactNeighborX="-90" custLinFactNeighborY="4025"/>
      <dgm:spPr/>
    </dgm:pt>
    <dgm:pt modelId="{6728B6BD-E30E-4A3C-B8A4-B73E33F92270}" type="pres">
      <dgm:prSet presAssocID="{1497B687-A494-48FE-8646-DBADCE65742E}" presName="text_3" presStyleLbl="node1" presStyleIdx="2" presStyleCnt="3" custScaleX="82312" custScaleY="106731" custLinFactNeighborX="-4188" custLinFactNeighborY="9772">
        <dgm:presLayoutVars>
          <dgm:bulletEnabled val="1"/>
        </dgm:presLayoutVars>
      </dgm:prSet>
      <dgm:spPr/>
    </dgm:pt>
    <dgm:pt modelId="{D7DDA027-A35A-47DC-9EC6-B53969256B71}" type="pres">
      <dgm:prSet presAssocID="{1497B687-A494-48FE-8646-DBADCE65742E}" presName="accent_3" presStyleCnt="0"/>
      <dgm:spPr/>
    </dgm:pt>
    <dgm:pt modelId="{CC448664-B25F-4142-9FD8-8349CC136ECD}" type="pres">
      <dgm:prSet presAssocID="{1497B687-A494-48FE-8646-DBADCE65742E}" presName="accentRepeatNode" presStyleLbl="solidFgAcc1" presStyleIdx="2" presStyleCnt="3"/>
      <dgm:spPr/>
    </dgm:pt>
  </dgm:ptLst>
  <dgm:cxnLst>
    <dgm:cxn modelId="{FB7B0B3C-D66D-4A43-A857-5D0F1490AD4A}" type="presOf" srcId="{FBFBB617-1025-4D92-B31C-B3D44BB9C383}" destId="{943D1062-98FC-44AD-BE0C-4A1E901B65F5}" srcOrd="0" destOrd="0" presId="urn:microsoft.com/office/officeart/2008/layout/VerticalCurvedList"/>
    <dgm:cxn modelId="{C3FE6468-828C-4C0B-A13A-92DECC628D16}" type="presOf" srcId="{77555555-8209-43BC-AC7C-45DEA3EA7457}" destId="{04C83DB4-D6F7-43DE-87D8-8C52CADB6948}" srcOrd="0" destOrd="0" presId="urn:microsoft.com/office/officeart/2008/layout/VerticalCurvedList"/>
    <dgm:cxn modelId="{C8309B6D-C61D-404C-9C7D-379373F7A6DE}" type="presOf" srcId="{1497B687-A494-48FE-8646-DBADCE65742E}" destId="{6728B6BD-E30E-4A3C-B8A4-B73E33F92270}" srcOrd="0" destOrd="0" presId="urn:microsoft.com/office/officeart/2008/layout/VerticalCurvedList"/>
    <dgm:cxn modelId="{F0149989-8059-4079-A30F-9A9F44020EFD}" type="presOf" srcId="{D8762BFA-B68D-42B1-BD08-F98E6251C451}" destId="{CD61A53F-6801-4961-BE64-50AEAC347A4F}" srcOrd="0" destOrd="0" presId="urn:microsoft.com/office/officeart/2008/layout/VerticalCurvedList"/>
    <dgm:cxn modelId="{97F050B8-1DAF-499D-B927-596B245B68AC}" type="presOf" srcId="{768714F7-A365-4812-93EA-E42678DB9247}" destId="{21D96F40-EAB8-4098-93C5-E89128D34DED}" srcOrd="0" destOrd="0" presId="urn:microsoft.com/office/officeart/2008/layout/VerticalCurvedList"/>
    <dgm:cxn modelId="{4915C3BE-7C4E-434F-BB57-5BE6F490F2D6}" srcId="{768714F7-A365-4812-93EA-E42678DB9247}" destId="{77555555-8209-43BC-AC7C-45DEA3EA7457}" srcOrd="1" destOrd="0" parTransId="{63997BF9-F867-477D-952D-235AAEE1C207}" sibTransId="{6AC4463C-D8FE-4C8A-9335-C76AA34E2305}"/>
    <dgm:cxn modelId="{81A8B4C1-E6CD-41E5-BAF3-4B2024C1B50A}" srcId="{768714F7-A365-4812-93EA-E42678DB9247}" destId="{FBFBB617-1025-4D92-B31C-B3D44BB9C383}" srcOrd="0" destOrd="0" parTransId="{F59C44AA-D73D-4020-AB4B-3B6706F7775C}" sibTransId="{D8762BFA-B68D-42B1-BD08-F98E6251C451}"/>
    <dgm:cxn modelId="{A3EE72C6-6EE6-47BD-8CE2-663CAE618289}" srcId="{768714F7-A365-4812-93EA-E42678DB9247}" destId="{1497B687-A494-48FE-8646-DBADCE65742E}" srcOrd="2" destOrd="0" parTransId="{E4EAAD62-D5B8-4B3E-A428-1D6458125861}" sibTransId="{21F33CDD-F34D-4638-889A-1760BA224697}"/>
    <dgm:cxn modelId="{D295C338-FAC1-45B3-ADD2-539C0DFA4EBD}" type="presParOf" srcId="{21D96F40-EAB8-4098-93C5-E89128D34DED}" destId="{06816146-D0B5-45BB-9ADE-620042ED4720}" srcOrd="0" destOrd="0" presId="urn:microsoft.com/office/officeart/2008/layout/VerticalCurvedList"/>
    <dgm:cxn modelId="{57190845-8AE2-48C0-8A75-36FD2C3BD27D}" type="presParOf" srcId="{06816146-D0B5-45BB-9ADE-620042ED4720}" destId="{A4893538-B204-4170-8241-C5736630409F}" srcOrd="0" destOrd="0" presId="urn:microsoft.com/office/officeart/2008/layout/VerticalCurvedList"/>
    <dgm:cxn modelId="{90ADCF85-D7D4-4C81-87D5-DFAA678BF712}" type="presParOf" srcId="{A4893538-B204-4170-8241-C5736630409F}" destId="{1ADBC39E-4922-45A4-A39F-C3FBD400709D}" srcOrd="0" destOrd="0" presId="urn:microsoft.com/office/officeart/2008/layout/VerticalCurvedList"/>
    <dgm:cxn modelId="{C0DBED4A-C95F-40A3-9458-FAE5BB01EF9F}" type="presParOf" srcId="{A4893538-B204-4170-8241-C5736630409F}" destId="{CD61A53F-6801-4961-BE64-50AEAC347A4F}" srcOrd="1" destOrd="0" presId="urn:microsoft.com/office/officeart/2008/layout/VerticalCurvedList"/>
    <dgm:cxn modelId="{60E87D14-604E-4F93-8086-2429CB247AF7}" type="presParOf" srcId="{A4893538-B204-4170-8241-C5736630409F}" destId="{741FC791-4C1F-49AD-B6EE-B9D023D22E74}" srcOrd="2" destOrd="0" presId="urn:microsoft.com/office/officeart/2008/layout/VerticalCurvedList"/>
    <dgm:cxn modelId="{70A5938C-5A89-4837-A22C-EB5F130C69ED}" type="presParOf" srcId="{A4893538-B204-4170-8241-C5736630409F}" destId="{CDCE5AA8-7814-4D24-BCB7-297D38104B5C}" srcOrd="3" destOrd="0" presId="urn:microsoft.com/office/officeart/2008/layout/VerticalCurvedList"/>
    <dgm:cxn modelId="{F8152FF3-4B75-497E-892C-8C70C5221026}" type="presParOf" srcId="{06816146-D0B5-45BB-9ADE-620042ED4720}" destId="{943D1062-98FC-44AD-BE0C-4A1E901B65F5}" srcOrd="1" destOrd="0" presId="urn:microsoft.com/office/officeart/2008/layout/VerticalCurvedList"/>
    <dgm:cxn modelId="{28323B86-C1FE-43FF-9C1B-B6CB3D022B6E}" type="presParOf" srcId="{06816146-D0B5-45BB-9ADE-620042ED4720}" destId="{465CAAC8-4005-4835-A2A6-5FE0B4813C5E}" srcOrd="2" destOrd="0" presId="urn:microsoft.com/office/officeart/2008/layout/VerticalCurvedList"/>
    <dgm:cxn modelId="{DBFBE62D-28E8-4960-98CD-53DD9E6A2781}" type="presParOf" srcId="{465CAAC8-4005-4835-A2A6-5FE0B4813C5E}" destId="{CAD4E541-8418-4A8A-83F9-271E9883A38F}" srcOrd="0" destOrd="0" presId="urn:microsoft.com/office/officeart/2008/layout/VerticalCurvedList"/>
    <dgm:cxn modelId="{26B78239-9CAE-4A12-BF7E-9D8DBEA98C13}" type="presParOf" srcId="{06816146-D0B5-45BB-9ADE-620042ED4720}" destId="{04C83DB4-D6F7-43DE-87D8-8C52CADB6948}" srcOrd="3" destOrd="0" presId="urn:microsoft.com/office/officeart/2008/layout/VerticalCurvedList"/>
    <dgm:cxn modelId="{0945E87B-973B-41BB-B7D3-B5BE0121994F}" type="presParOf" srcId="{06816146-D0B5-45BB-9ADE-620042ED4720}" destId="{CEED5D3F-4CE1-41B3-B956-DF20E1DD22C7}" srcOrd="4" destOrd="0" presId="urn:microsoft.com/office/officeart/2008/layout/VerticalCurvedList"/>
    <dgm:cxn modelId="{9C326E05-05B1-4D7B-84DC-B3AFCCAD6807}" type="presParOf" srcId="{CEED5D3F-4CE1-41B3-B956-DF20E1DD22C7}" destId="{8BB4FF26-32C2-4700-A8B0-350B508D58CB}" srcOrd="0" destOrd="0" presId="urn:microsoft.com/office/officeart/2008/layout/VerticalCurvedList"/>
    <dgm:cxn modelId="{B2143268-9532-4387-B3E3-36F5C627583F}" type="presParOf" srcId="{06816146-D0B5-45BB-9ADE-620042ED4720}" destId="{6728B6BD-E30E-4A3C-B8A4-B73E33F92270}" srcOrd="5" destOrd="0" presId="urn:microsoft.com/office/officeart/2008/layout/VerticalCurvedList"/>
    <dgm:cxn modelId="{F25B170E-D45A-4FD7-951E-F84232EA3699}" type="presParOf" srcId="{06816146-D0B5-45BB-9ADE-620042ED4720}" destId="{D7DDA027-A35A-47DC-9EC6-B53969256B71}" srcOrd="6" destOrd="0" presId="urn:microsoft.com/office/officeart/2008/layout/VerticalCurvedList"/>
    <dgm:cxn modelId="{6D2A6133-33B9-4988-9AFC-F3AF4C4FEA91}" type="presParOf" srcId="{D7DDA027-A35A-47DC-9EC6-B53969256B71}" destId="{CC448664-B25F-4142-9FD8-8349CC136ECD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2CA8570-0EA7-4D07-8CAC-92C7761CAA85}">
      <dsp:nvSpPr>
        <dsp:cNvPr id="0" name=""/>
        <dsp:cNvSpPr/>
      </dsp:nvSpPr>
      <dsp:spPr>
        <a:xfrm>
          <a:off x="562936" y="492689"/>
          <a:ext cx="2457534" cy="2236533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99568" rIns="99568" bIns="9956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b="0" i="0" u="none" kern="1200" dirty="0"/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b="0" i="0" u="none" kern="1200" dirty="0"/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u="none" kern="1200" dirty="0">
              <a:latin typeface="Cambria" panose="02040503050406030204" pitchFamily="18" charset="0"/>
              <a:ea typeface="Cambria" panose="02040503050406030204" pitchFamily="18" charset="0"/>
            </a:rPr>
            <a:t>Acquisition – Keith McNulty scraping-structured-data-from-semi-structured-documents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dirty="0">
              <a:latin typeface="Cambria" panose="02040503050406030204" pitchFamily="18" charset="0"/>
              <a:ea typeface="Cambria" panose="02040503050406030204" pitchFamily="18" charset="0"/>
            </a:rPr>
            <a:t>Author of Handbook of Regression Modeling in People Analytics</a:t>
          </a:r>
          <a:endParaRPr lang="en-US" sz="1400" b="0" kern="1200" dirty="0">
            <a:latin typeface="Cambria" panose="02040503050406030204" pitchFamily="18" charset="0"/>
            <a:ea typeface="Cambria" panose="02040503050406030204" pitchFamily="18" charset="0"/>
          </a:endParaRP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b="0" kern="1200" dirty="0"/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/>
        </a:p>
      </dsp:txBody>
      <dsp:txXfrm>
        <a:off x="956142" y="492689"/>
        <a:ext cx="2064328" cy="2236533"/>
      </dsp:txXfrm>
    </dsp:sp>
    <dsp:sp modelId="{DF46A0C7-4936-4EAB-8BCD-B9D1FCC69252}">
      <dsp:nvSpPr>
        <dsp:cNvPr id="0" name=""/>
        <dsp:cNvSpPr/>
      </dsp:nvSpPr>
      <dsp:spPr>
        <a:xfrm>
          <a:off x="770434" y="46585"/>
          <a:ext cx="782098" cy="78209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Data Source</a:t>
          </a:r>
        </a:p>
      </dsp:txBody>
      <dsp:txXfrm>
        <a:off x="884970" y="161121"/>
        <a:ext cx="553026" cy="553026"/>
      </dsp:txXfrm>
    </dsp:sp>
    <dsp:sp modelId="{CEFD0FD5-8423-469F-AC43-71B8D7997952}">
      <dsp:nvSpPr>
        <dsp:cNvPr id="0" name=""/>
        <dsp:cNvSpPr/>
      </dsp:nvSpPr>
      <dsp:spPr>
        <a:xfrm>
          <a:off x="3797916" y="314634"/>
          <a:ext cx="2072871" cy="2552604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99568" rIns="99568" bIns="9956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u="none" kern="1200" dirty="0">
              <a:latin typeface="Cambria" panose="02040503050406030204" pitchFamily="18" charset="0"/>
              <a:ea typeface="Cambria" panose="02040503050406030204" pitchFamily="18" charset="0"/>
            </a:rPr>
            <a:t>Nodes: 650</a:t>
          </a:r>
          <a:endParaRPr lang="en-US" sz="1400" b="0" kern="1200" dirty="0">
            <a:latin typeface="Cambria" panose="02040503050406030204" pitchFamily="18" charset="0"/>
            <a:ea typeface="Cambria" panose="02040503050406030204" pitchFamily="18" charset="0"/>
          </a:endParaRP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u="none" kern="1200" dirty="0">
              <a:latin typeface="Cambria" panose="02040503050406030204" pitchFamily="18" charset="0"/>
              <a:ea typeface="Cambria" panose="02040503050406030204" pitchFamily="18" charset="0"/>
            </a:rPr>
            <a:t>Edges: 2961</a:t>
          </a:r>
          <a:endParaRPr lang="en-US" sz="1400" b="0" kern="1200" dirty="0">
            <a:latin typeface="Cambria" panose="02040503050406030204" pitchFamily="18" charset="0"/>
            <a:ea typeface="Cambria" panose="02040503050406030204" pitchFamily="18" charset="0"/>
          </a:endParaRP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u="none" kern="1200" dirty="0">
              <a:latin typeface="Cambria" panose="02040503050406030204" pitchFamily="18" charset="0"/>
              <a:ea typeface="Cambria" panose="02040503050406030204" pitchFamily="18" charset="0"/>
            </a:rPr>
            <a:t>Attributes: from, to, weight(i.e., interaction)</a:t>
          </a:r>
          <a:endParaRPr lang="en-US" sz="1400" kern="1200" dirty="0">
            <a:latin typeface="Cambria" panose="02040503050406030204" pitchFamily="18" charset="0"/>
            <a:ea typeface="Cambria" panose="02040503050406030204" pitchFamily="18" charset="0"/>
          </a:endParaRPr>
        </a:p>
      </dsp:txBody>
      <dsp:txXfrm>
        <a:off x="4129576" y="314634"/>
        <a:ext cx="1741211" cy="2552604"/>
      </dsp:txXfrm>
    </dsp:sp>
    <dsp:sp modelId="{31EF1AB4-443E-4A8A-A2AF-F8933784B2D6}">
      <dsp:nvSpPr>
        <dsp:cNvPr id="0" name=""/>
        <dsp:cNvSpPr/>
      </dsp:nvSpPr>
      <dsp:spPr>
        <a:xfrm>
          <a:off x="4071962" y="1795"/>
          <a:ext cx="782098" cy="78209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Network Statistics</a:t>
          </a:r>
        </a:p>
      </dsp:txBody>
      <dsp:txXfrm>
        <a:off x="4186498" y="116331"/>
        <a:ext cx="553026" cy="55302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D61A53F-6801-4961-BE64-50AEAC347A4F}">
      <dsp:nvSpPr>
        <dsp:cNvPr id="0" name=""/>
        <dsp:cNvSpPr/>
      </dsp:nvSpPr>
      <dsp:spPr>
        <a:xfrm>
          <a:off x="-5838612" y="-937410"/>
          <a:ext cx="7293488" cy="7293488"/>
        </a:xfrm>
        <a:prstGeom prst="blockArc">
          <a:avLst>
            <a:gd name="adj1" fmla="val 18900000"/>
            <a:gd name="adj2" fmla="val 2700000"/>
            <a:gd name="adj3" fmla="val 296"/>
          </a:avLst>
        </a:prstGeom>
        <a:noFill/>
        <a:ln w="19050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43D1062-98FC-44AD-BE0C-4A1E901B65F5}">
      <dsp:nvSpPr>
        <dsp:cNvPr id="0" name=""/>
        <dsp:cNvSpPr/>
      </dsp:nvSpPr>
      <dsp:spPr>
        <a:xfrm>
          <a:off x="1349842" y="487018"/>
          <a:ext cx="5998825" cy="116089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60213" tIns="33020" rIns="33020" bIns="3302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 dirty="0">
              <a:latin typeface="Cambria" panose="02040503050406030204" pitchFamily="18" charset="0"/>
              <a:ea typeface="Cambria" panose="02040503050406030204" pitchFamily="18" charset="0"/>
            </a:rPr>
            <a:t>Quantifies the number of times a node acts as a bridge along the shortest path between two other nodes. </a:t>
          </a:r>
          <a:endParaRPr lang="en-US" sz="1300" b="0" i="0" u="none" kern="1200" dirty="0">
            <a:latin typeface="Cambria" panose="02040503050406030204" pitchFamily="18" charset="0"/>
            <a:ea typeface="Cambria" panose="02040503050406030204" pitchFamily="18" charset="0"/>
          </a:endParaRPr>
        </a:p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u="none" kern="1200" dirty="0">
              <a:latin typeface="Cambria" panose="02040503050406030204" pitchFamily="18" charset="0"/>
              <a:ea typeface="Cambria" panose="02040503050406030204" pitchFamily="18" charset="0"/>
            </a:rPr>
            <a:t>Ross has maximum degree followed by Joey. This shows that Ross is one character that has very much influence on the flow of information in the network. </a:t>
          </a:r>
          <a:endParaRPr lang="en-US" sz="1300" kern="1200" dirty="0">
            <a:latin typeface="Cambria" panose="02040503050406030204" pitchFamily="18" charset="0"/>
            <a:ea typeface="Cambria" panose="02040503050406030204" pitchFamily="18" charset="0"/>
          </a:endParaRPr>
        </a:p>
      </dsp:txBody>
      <dsp:txXfrm>
        <a:off x="1349842" y="487018"/>
        <a:ext cx="5998825" cy="1160895"/>
      </dsp:txXfrm>
    </dsp:sp>
    <dsp:sp modelId="{CAD4E541-8418-4A8A-83F9-271E9883A38F}">
      <dsp:nvSpPr>
        <dsp:cNvPr id="0" name=""/>
        <dsp:cNvSpPr/>
      </dsp:nvSpPr>
      <dsp:spPr>
        <a:xfrm>
          <a:off x="366056" y="380823"/>
          <a:ext cx="1354666" cy="135466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4C83DB4-D6F7-43DE-87D8-8C52CADB6948}">
      <dsp:nvSpPr>
        <dsp:cNvPr id="0" name=""/>
        <dsp:cNvSpPr/>
      </dsp:nvSpPr>
      <dsp:spPr>
        <a:xfrm>
          <a:off x="1535494" y="2228459"/>
          <a:ext cx="5753919" cy="968554"/>
        </a:xfrm>
        <a:prstGeom prst="rect">
          <a:avLst/>
        </a:prstGeom>
        <a:solidFill>
          <a:schemeClr val="accent2">
            <a:hueOff val="-1482143"/>
            <a:satOff val="7100"/>
            <a:lumOff val="6569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60213" tIns="33020" rIns="33020" bIns="3302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u="none" kern="1200" dirty="0">
              <a:latin typeface="Cambria" panose="02040503050406030204" pitchFamily="18" charset="0"/>
              <a:ea typeface="Cambria" panose="02040503050406030204" pitchFamily="18" charset="0"/>
            </a:rPr>
            <a:t>This measure provides </a:t>
          </a:r>
          <a:r>
            <a:rPr lang="en-US" sz="1300" b="0" i="0" kern="1200" dirty="0">
              <a:latin typeface="Cambria" panose="02040503050406030204" pitchFamily="18" charset="0"/>
              <a:ea typeface="Cambria" panose="02040503050406030204" pitchFamily="18" charset="0"/>
            </a:rPr>
            <a:t>measure of the influence or importance of a node.</a:t>
          </a:r>
          <a:endParaRPr lang="en-US" sz="1300" b="0" i="0" u="none" kern="1200" dirty="0">
            <a:latin typeface="Cambria" panose="02040503050406030204" pitchFamily="18" charset="0"/>
            <a:ea typeface="Cambria" panose="02040503050406030204" pitchFamily="18" charset="0"/>
          </a:endParaRPr>
        </a:p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u="none" kern="1200" dirty="0">
              <a:latin typeface="Cambria" panose="02040503050406030204" pitchFamily="18" charset="0"/>
              <a:ea typeface="Cambria" panose="02040503050406030204" pitchFamily="18" charset="0"/>
            </a:rPr>
            <a:t>Ross, Joey &amp; Chandler have high values of degrees. Mean degree of Friends network is 4.555385.</a:t>
          </a:r>
          <a:endParaRPr lang="en-US" sz="1300" kern="1200" dirty="0">
            <a:latin typeface="Cambria" panose="02040503050406030204" pitchFamily="18" charset="0"/>
            <a:ea typeface="Cambria" panose="02040503050406030204" pitchFamily="18" charset="0"/>
          </a:endParaRPr>
        </a:p>
      </dsp:txBody>
      <dsp:txXfrm>
        <a:off x="1535494" y="2228459"/>
        <a:ext cx="5753919" cy="968554"/>
      </dsp:txXfrm>
    </dsp:sp>
    <dsp:sp modelId="{8BB4FF26-32C2-4700-A8B0-350B508D58CB}">
      <dsp:nvSpPr>
        <dsp:cNvPr id="0" name=""/>
        <dsp:cNvSpPr/>
      </dsp:nvSpPr>
      <dsp:spPr>
        <a:xfrm>
          <a:off x="754059" y="2086525"/>
          <a:ext cx="1354666" cy="135466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hueOff val="-1482143"/>
              <a:satOff val="7100"/>
              <a:lumOff val="656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728B6BD-E30E-4A3C-B8A4-B73E33F92270}">
      <dsp:nvSpPr>
        <dsp:cNvPr id="0" name=""/>
        <dsp:cNvSpPr/>
      </dsp:nvSpPr>
      <dsp:spPr>
        <a:xfrm>
          <a:off x="1378289" y="3862496"/>
          <a:ext cx="6003931" cy="1156679"/>
        </a:xfrm>
        <a:prstGeom prst="rect">
          <a:avLst/>
        </a:prstGeom>
        <a:solidFill>
          <a:schemeClr val="accent2">
            <a:hueOff val="-2964286"/>
            <a:satOff val="14200"/>
            <a:lumOff val="13137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60213" tIns="33020" rIns="33020" bIns="3302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u="none" kern="1200" dirty="0">
              <a:latin typeface="Cambria" panose="02040503050406030204" pitchFamily="18" charset="0"/>
              <a:ea typeface="Cambria" panose="02040503050406030204" pitchFamily="18" charset="0"/>
            </a:rPr>
            <a:t>How close a node to any other node in the network.</a:t>
          </a:r>
        </a:p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u="none" kern="1200" dirty="0">
              <a:latin typeface="Cambria" panose="02040503050406030204" pitchFamily="18" charset="0"/>
              <a:ea typeface="Cambria" panose="02040503050406030204" pitchFamily="18" charset="0"/>
            </a:rPr>
            <a:t>Ross, Joey &amp; Phoebe have high closeness. This shows node “Ross” is most central to all nodes in the network</a:t>
          </a:r>
          <a:endParaRPr lang="en-US" sz="1300" kern="1200" dirty="0">
            <a:latin typeface="Cambria" panose="02040503050406030204" pitchFamily="18" charset="0"/>
            <a:ea typeface="Cambria" panose="02040503050406030204" pitchFamily="18" charset="0"/>
          </a:endParaRPr>
        </a:p>
      </dsp:txBody>
      <dsp:txXfrm>
        <a:off x="1378289" y="3862496"/>
        <a:ext cx="6003931" cy="1156679"/>
      </dsp:txXfrm>
    </dsp:sp>
    <dsp:sp modelId="{CC448664-B25F-4142-9FD8-8349CC136ECD}">
      <dsp:nvSpPr>
        <dsp:cNvPr id="0" name=""/>
        <dsp:cNvSpPr/>
      </dsp:nvSpPr>
      <dsp:spPr>
        <a:xfrm>
          <a:off x="361341" y="3657600"/>
          <a:ext cx="1354666" cy="135466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hueOff val="-2964286"/>
              <a:satOff val="14200"/>
              <a:lumOff val="1313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9">
  <dgm:title val=""/>
  <dgm:desc val=""/>
  <dgm:catLst>
    <dgm:cat type="list" pri="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3" srcId="0" destId="1" srcOrd="0" destOrd="0"/>
        <dgm:cxn modelId="4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2"/>
        <dgm:pt modelId="21"/>
        <dgm:pt modelId="22"/>
        <dgm:pt modelId="23"/>
        <dgm:pt modelId="24"/>
        <dgm:pt modelId="3"/>
        <dgm:pt modelId="31"/>
        <dgm:pt modelId="32"/>
        <dgm:pt modelId="33"/>
        <dgm:pt modelId="34"/>
      </dgm:ptLst>
      <dgm:cxnLst>
        <dgm:cxn modelId="4" srcId="0" destId="1" srcOrd="0" destOrd="0"/>
        <dgm:cxn modelId="5" srcId="0" destId="2" srcOrd="1" destOrd="0"/>
        <dgm:cxn modelId="6" srcId="0" destId="3" srcOrd="1" destOrd="0"/>
        <dgm:cxn modelId="15" srcId="1" destId="11" srcOrd="0" destOrd="0"/>
        <dgm:cxn modelId="16" srcId="1" destId="12" srcOrd="0" destOrd="0"/>
        <dgm:cxn modelId="17" srcId="1" destId="13" srcOrd="0" destOrd="0"/>
        <dgm:cxn modelId="18" srcId="1" destId="14" srcOrd="0" destOrd="0"/>
        <dgm:cxn modelId="25" srcId="2" destId="21" srcOrd="0" destOrd="0"/>
        <dgm:cxn modelId="26" srcId="2" destId="22" srcOrd="0" destOrd="0"/>
        <dgm:cxn modelId="27" srcId="2" destId="23" srcOrd="0" destOrd="0"/>
        <dgm:cxn modelId="28" srcId="2" destId="24" srcOrd="0" destOrd="0"/>
        <dgm:cxn modelId="35" srcId="3" destId="31" srcOrd="0" destOrd="0"/>
        <dgm:cxn modelId="36" srcId="3" destId="32" srcOrd="0" destOrd="0"/>
        <dgm:cxn modelId="37" srcId="3" destId="33" srcOrd="0" destOrd="0"/>
        <dgm:cxn modelId="38" srcId="3" destId="34" srcOrd="0" destOrd="0"/>
      </dgm:cxnLst>
      <dgm:bg/>
      <dgm:whole/>
    </dgm:dataModel>
  </dgm:clrData>
  <dgm:layoutNode name="list">
    <dgm:varLst>
      <dgm:dir/>
      <dgm:animLvl val="lvl"/>
    </dgm:varLst>
    <dgm:choose name="Name0">
      <dgm:if name="Name1" func="var" arg="dir" op="equ" val="norm">
        <dgm:alg type="lin">
          <dgm:param type="linDir" val="fromL"/>
          <dgm:param type="fallback" val="2D"/>
          <dgm:param type="nodeVertAlign" val="t"/>
        </dgm:alg>
      </dgm:if>
      <dgm:else name="Name2">
        <dgm:alg type="lin">
          <dgm:param type="linDir" val="fromR"/>
          <dgm:param type="fallback" val="2D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ircle" refType="w" fact="0.5"/>
      <dgm:constr type="w" for="ch" forName="vertFlow" refType="w" fact="0.75"/>
      <dgm:constr type="h" for="des" forName="firstComp" refType="w" refFor="ch" refForName="vertFlow" fact="0.667"/>
      <dgm:constr type="h" for="des" forName="comp" refType="h" refFor="des" refForName="firstComp" op="equ"/>
      <dgm:constr type="h" for="des" forName="topSpace" refType="w" refFor="ch" refForName="circle" op="equ" fact="0.4"/>
      <dgm:constr type="w" for="ch" forName="posSpace" refType="w" fact="0.4"/>
      <dgm:constr type="w" for="ch" forName="negSpace" refType="w" fact="-1.15"/>
      <dgm:constr type="w" for="ch" forName="transSpace" refType="w" fact="0.75"/>
      <dgm:constr type="primFontSz" for="ch" forName="circle" op="equ" val="65"/>
      <dgm:constr type="primFontSz" for="des" forName="firstChildTx" val="65"/>
      <dgm:constr type="primFontSz" for="des" forName="childTx" refType="primFontSz" refFor="des" refForName="firstChildTx" op="equ"/>
    </dgm:constrLst>
    <dgm:ruleLst/>
    <dgm:forEach name="Name3" axis="ch" ptType="node">
      <dgm:layoutNode name="pos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vertFlow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firstComp" refType="w"/>
          <dgm:constr type="w" for="ch" forName="comp" refType="w"/>
        </dgm:constrLst>
        <dgm:ruleLst/>
        <dgm:layoutNode name="top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firstComp">
          <dgm:alg type="composite"/>
          <dgm:shape xmlns:r="http://schemas.openxmlformats.org/officeDocument/2006/relationships" r:blip="">
            <dgm:adjLst/>
          </dgm:shape>
          <dgm:presOf/>
          <dgm:choose name="Name4">
            <dgm:if name="Name5" func="var" arg="dir" op="equ" val="norm">
              <dgm:constrLst>
                <dgm:constr type="l" for="ch" forName="firstChild"/>
                <dgm:constr type="t" for="ch" forName="firstChild"/>
                <dgm:constr type="w" for="ch" forName="firstChild" refType="w"/>
                <dgm:constr type="h" for="ch" forName="firstChild" refType="h"/>
                <dgm:constr type="l" for="ch" forName="firstChildTx" refType="w" fact="0.16"/>
                <dgm:constr type="r" for="ch" forName="firstChildTx" refType="w"/>
                <dgm:constr type="h" for="ch" forName="firstChildTx" refFor="ch" refForName="firstChild" op="equ"/>
              </dgm:constrLst>
            </dgm:if>
            <dgm:else name="Name6">
              <dgm:constrLst>
                <dgm:constr type="l" for="ch" forName="firstChild"/>
                <dgm:constr type="t" for="ch" forName="firstChild"/>
                <dgm:constr type="w" for="ch" forName="firstChild" refType="w"/>
                <dgm:constr type="h" for="ch" forName="firstChild" refType="h"/>
                <dgm:constr type="l" for="ch" forName="firstChildTx"/>
                <dgm:constr type="r" for="ch" forName="firstChildTx" refType="w" fact="0.825"/>
                <dgm:constr type="h" for="ch" forName="firstChildTx" refFor="ch" refForName="firstChild" op="equ"/>
              </dgm:constrLst>
            </dgm:else>
          </dgm:choose>
          <dgm:ruleLst/>
          <dgm:layoutNode name="firstChild" styleLbl="bgAccFollowNode1">
            <dgm:alg type="sp"/>
            <dgm:shape xmlns:r="http://schemas.openxmlformats.org/officeDocument/2006/relationships" type="rect" r:blip="">
              <dgm:adjLst/>
            </dgm:shape>
            <dgm:presOf axis="ch desOrSelf" ptType="node node" cnt="1 0"/>
            <dgm:constrLst/>
            <dgm:ruleLst/>
          </dgm:layoutNode>
          <dgm:layoutNode name="firstChildTx" styleLbl="bgAccFollowNode1">
            <dgm:varLst>
              <dgm:bulletEnabled val="1"/>
            </dgm:varLst>
            <dgm:alg type="tx">
              <dgm:param type="parTxLTRAlign" val="l"/>
            </dgm:alg>
            <dgm:shape xmlns:r="http://schemas.openxmlformats.org/officeDocument/2006/relationships" type="rect" r:blip="" hideGeom="1">
              <dgm:adjLst/>
            </dgm:shape>
            <dgm:presOf axis="ch desOrSelf" ptType="node node" cnt="1 0"/>
            <dgm:choose name="Name7">
              <dgm:if name="Name8" func="var" arg="dir" op="equ" val="norm">
                <dgm:constrLst>
                  <dgm:constr type="primFontSz" val="65"/>
                  <dgm:constr type="lMarg"/>
                </dgm:constrLst>
              </dgm:if>
              <dgm:else name="Name9">
                <dgm:constrLst>
                  <dgm:constr type="primFontSz" val="65"/>
                  <dgm:constr type="rMarg"/>
                </dgm:constrLst>
              </dgm:else>
            </dgm:choose>
            <dgm:ruleLst>
              <dgm:rule type="primFontSz" val="5" fact="NaN" max="NaN"/>
            </dgm:ruleLst>
          </dgm:layoutNode>
        </dgm:layoutNode>
        <dgm:forEach name="Name10" axis="ch" ptType="node" st="2">
          <dgm:layoutNode name="comp">
            <dgm:alg type="composite"/>
            <dgm:shape xmlns:r="http://schemas.openxmlformats.org/officeDocument/2006/relationships" r:blip="">
              <dgm:adjLst/>
            </dgm:shape>
            <dgm:presOf/>
            <dgm:choose name="Name11">
              <dgm:if name="Name12" func="var" arg="dir" op="equ" val="norm">
                <dgm:constrLst>
                  <dgm:constr type="l" for="ch" forName="child"/>
                  <dgm:constr type="t" for="ch" forName="child"/>
                  <dgm:constr type="w" for="ch" forName="child" refType="w"/>
                  <dgm:constr type="h" for="ch" forName="child" refType="h"/>
                  <dgm:constr type="l" for="ch" forName="childTx" refType="w" fact="0.16"/>
                  <dgm:constr type="r" for="ch" forName="childTx" refType="w"/>
                  <dgm:constr type="h" for="ch" forName="childTx" refFor="ch" refForName="child" op="equ"/>
                </dgm:constrLst>
              </dgm:if>
              <dgm:else name="Name13">
                <dgm:constrLst>
                  <dgm:constr type="l" for="ch" forName="child"/>
                  <dgm:constr type="t" for="ch" forName="child"/>
                  <dgm:constr type="w" for="ch" forName="child" refType="w"/>
                  <dgm:constr type="h" for="ch" forName="child" refType="h"/>
                  <dgm:constr type="l" for="ch" forName="childTx"/>
                  <dgm:constr type="r" for="ch" forName="childTx" refType="w" fact="0.825"/>
                  <dgm:constr type="h" for="ch" forName="childTx" refFor="ch" refForName="child" op="equ"/>
                </dgm:constrLst>
              </dgm:else>
            </dgm:choose>
            <dgm:ruleLst/>
            <dgm:layoutNode name="child" styleLbl="bgAccFollowNode1">
              <dgm:alg type="sp"/>
              <dgm:shape xmlns:r="http://schemas.openxmlformats.org/officeDocument/2006/relationships" type="rect" r:blip="">
                <dgm:adjLst/>
              </dgm:shape>
              <dgm:presOf axis="desOrSelf" ptType="node"/>
              <dgm:constrLst/>
              <dgm:ruleLst/>
            </dgm:layoutNode>
            <dgm:layoutNode name="childTx" styleLbl="bgAccFollowNode1">
              <dgm:varLst>
                <dgm:bulletEnabled val="1"/>
              </dgm:varLst>
              <dgm:alg type="tx">
                <dgm:param type="parTxLTRAlign" val="l"/>
              </dgm:alg>
              <dgm:shape xmlns:r="http://schemas.openxmlformats.org/officeDocument/2006/relationships" type="rect" r:blip="" hideGeom="1">
                <dgm:adjLst/>
              </dgm:shape>
              <dgm:presOf axis="desOrSelf" ptType="node"/>
              <dgm:choose name="Name14">
                <dgm:if name="Name15" func="var" arg="dir" op="equ" val="norm">
                  <dgm:constrLst>
                    <dgm:constr type="primFontSz" val="65"/>
                    <dgm:constr type="lMarg"/>
                  </dgm:constrLst>
                </dgm:if>
                <dgm:else name="Name16">
                  <dgm:constrLst>
                    <dgm:constr type="primFontSz" val="65"/>
                    <dgm:constr type="rMarg"/>
                  </dgm:constrLst>
                </dgm:else>
              </dgm:choose>
              <dgm:ruleLst>
                <dgm:rule type="primFontSz" val="5" fact="NaN" max="NaN"/>
              </dgm:ruleLst>
            </dgm:layoutNode>
          </dgm:layoutNode>
        </dgm:forEach>
      </dgm:layoutNode>
      <dgm:layoutNode name="neg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ircle" styleLbl="node1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lMarg"/>
          <dgm:constr type="rMarg"/>
          <dgm:constr type="tMarg"/>
          <dgm:constr type="bMarg"/>
          <dgm:constr type="h" refType="w"/>
        </dgm:constrLst>
        <dgm:ruleLst>
          <dgm:rule type="primFontSz" val="5" fact="NaN" max="NaN"/>
        </dgm:ruleLst>
      </dgm:layoutNode>
      <dgm:forEach name="Name17" axis="followSib" ptType="sibTrans" cnt="1">
        <dgm:layoutNode name="trans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79ED-3FA7-4EF8-964B-EB8BCFAB02F8}" type="datetimeFigureOut">
              <a:rPr lang="en-US" smtClean="0"/>
              <a:t>4/27/2021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12CB2-7F2C-47B9-AE70-22A94B49F2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6347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79ED-3FA7-4EF8-964B-EB8BCFAB02F8}" type="datetimeFigureOut">
              <a:rPr lang="en-US" smtClean="0"/>
              <a:pPr/>
              <a:t>4/27/2021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12CB2-7F2C-47B9-AE70-22A94B49F23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7169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79ED-3FA7-4EF8-964B-EB8BCFAB02F8}" type="datetimeFigureOut">
              <a:rPr lang="en-US" smtClean="0"/>
              <a:pPr/>
              <a:t>4/27/2021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12CB2-7F2C-47B9-AE70-22A94B49F23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899027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79ED-3FA7-4EF8-964B-EB8BCFAB02F8}" type="datetimeFigureOut">
              <a:rPr lang="en-US" smtClean="0"/>
              <a:pPr/>
              <a:t>4/27/2021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12CB2-7F2C-47B9-AE70-22A94B49F23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0824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79ED-3FA7-4EF8-964B-EB8BCFAB02F8}" type="datetimeFigureOut">
              <a:rPr lang="en-US" smtClean="0"/>
              <a:pPr/>
              <a:t>4/27/2021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12CB2-7F2C-47B9-AE70-22A94B49F23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1396017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79ED-3FA7-4EF8-964B-EB8BCFAB02F8}" type="datetimeFigureOut">
              <a:rPr lang="en-US" smtClean="0"/>
              <a:pPr/>
              <a:t>4/27/2021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12CB2-7F2C-47B9-AE70-22A94B49F23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15071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79ED-3FA7-4EF8-964B-EB8BCFAB02F8}" type="datetimeFigureOut">
              <a:rPr lang="en-US" smtClean="0"/>
              <a:pPr/>
              <a:t>4/27/2021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12CB2-7F2C-47B9-AE70-22A94B49F23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596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79ED-3FA7-4EF8-964B-EB8BCFAB02F8}" type="datetimeFigureOut">
              <a:rPr lang="en-US" smtClean="0"/>
              <a:pPr/>
              <a:t>4/27/2021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12CB2-7F2C-47B9-AE70-22A94B49F23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5194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79ED-3FA7-4EF8-964B-EB8BCFAB02F8}" type="datetimeFigureOut">
              <a:rPr lang="en-US" smtClean="0"/>
              <a:t>4/27/2021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12CB2-7F2C-47B9-AE70-22A94B49F2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7123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79ED-3FA7-4EF8-964B-EB8BCFAB02F8}" type="datetimeFigureOut">
              <a:rPr lang="en-US" smtClean="0"/>
              <a:t>4/27/2021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12CB2-7F2C-47B9-AE70-22A94B49F2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4756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79ED-3FA7-4EF8-964B-EB8BCFAB02F8}" type="datetimeFigureOut">
              <a:rPr lang="en-US" smtClean="0"/>
              <a:t>4/27/2021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12CB2-7F2C-47B9-AE70-22A94B49F2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8363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79ED-3FA7-4EF8-964B-EB8BCFAB02F8}" type="datetimeFigureOut">
              <a:rPr lang="en-US" smtClean="0"/>
              <a:t>4/27/2021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12CB2-7F2C-47B9-AE70-22A94B49F2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447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79ED-3FA7-4EF8-964B-EB8BCFAB02F8}" type="datetimeFigureOut">
              <a:rPr lang="en-US" smtClean="0"/>
              <a:t>4/27/2021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12CB2-7F2C-47B9-AE70-22A94B49F2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0252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79ED-3FA7-4EF8-964B-EB8BCFAB02F8}" type="datetimeFigureOut">
              <a:rPr lang="en-US" smtClean="0"/>
              <a:t>4/27/2021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12CB2-7F2C-47B9-AE70-22A94B49F2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6946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79ED-3FA7-4EF8-964B-EB8BCFAB02F8}" type="datetimeFigureOut">
              <a:rPr lang="en-US" smtClean="0"/>
              <a:t>4/27/2021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12CB2-7F2C-47B9-AE70-22A94B49F2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2620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79ED-3FA7-4EF8-964B-EB8BCFAB02F8}" type="datetimeFigureOut">
              <a:rPr lang="en-US" smtClean="0"/>
              <a:t>4/27/2021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12CB2-7F2C-47B9-AE70-22A94B49F2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4282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6D79ED-3FA7-4EF8-964B-EB8BCFAB02F8}" type="datetimeFigureOut">
              <a:rPr lang="en-US" smtClean="0"/>
              <a:pPr/>
              <a:t>4/27/2021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C6F12CB2-7F2C-47B9-AE70-22A94B49F233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690159B-ADD7-4A46-95F6-976F8D39465A}"/>
              </a:ext>
            </a:extLst>
          </p:cNvPr>
          <p:cNvPicPr>
            <a:picLocks noChangeAspect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610475" y="4914981"/>
            <a:ext cx="896556" cy="32439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D047C4E-FCD8-4B69-A5B9-AF72AC0271F3}"/>
              </a:ext>
            </a:extLst>
          </p:cNvPr>
          <p:cNvSpPr txBox="1"/>
          <p:nvPr userDrawn="1"/>
        </p:nvSpPr>
        <p:spPr>
          <a:xfrm rot="16200000">
            <a:off x="-2113768" y="2546065"/>
            <a:ext cx="388867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bs-Latn-BA" sz="1200" dirty="0">
                <a:solidFill>
                  <a:schemeClr val="bg1">
                    <a:lumMod val="65000"/>
                  </a:schemeClr>
                </a:solidFill>
              </a:rPr>
              <a:t>Find</a:t>
            </a:r>
            <a:r>
              <a:rPr lang="bs-Latn-BA" sz="1200" baseline="0" dirty="0">
                <a:solidFill>
                  <a:schemeClr val="bg1">
                    <a:lumMod val="65000"/>
                  </a:schemeClr>
                </a:solidFill>
              </a:rPr>
              <a:t> m</a:t>
            </a:r>
            <a:r>
              <a:rPr lang="bs-Latn-BA" sz="1200" dirty="0">
                <a:solidFill>
                  <a:schemeClr val="bg1">
                    <a:lumMod val="65000"/>
                  </a:schemeClr>
                </a:solidFill>
              </a:rPr>
              <a:t>ore PowerPoint templates</a:t>
            </a:r>
            <a:r>
              <a:rPr lang="bs-Latn-BA" sz="1200" baseline="0" dirty="0">
                <a:solidFill>
                  <a:schemeClr val="bg1">
                    <a:lumMod val="65000"/>
                  </a:schemeClr>
                </a:solidFill>
              </a:rPr>
              <a:t> on </a:t>
            </a:r>
            <a:r>
              <a:rPr lang="bs-Latn-BA" sz="1200" b="1" baseline="0" dirty="0">
                <a:solidFill>
                  <a:schemeClr val="bg1">
                    <a:lumMod val="65000"/>
                  </a:schemeClr>
                </a:solidFill>
              </a:rPr>
              <a:t>prezentr.com</a:t>
            </a:r>
            <a:r>
              <a:rPr lang="bs-Latn-BA" sz="1200" baseline="0" dirty="0">
                <a:solidFill>
                  <a:schemeClr val="bg1">
                    <a:lumMod val="65000"/>
                  </a:schemeClr>
                </a:solidFill>
              </a:rPr>
              <a:t>!</a:t>
            </a:r>
            <a:endParaRPr 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74732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  <p:sldLayoutId id="2147483683" r:id="rId13"/>
    <p:sldLayoutId id="2147483684" r:id="rId14"/>
    <p:sldLayoutId id="2147483685" r:id="rId15"/>
    <p:sldLayoutId id="214748368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jpeg"/><Relationship Id="rId3" Type="http://schemas.openxmlformats.org/officeDocument/2006/relationships/image" Target="../media/image29.png"/><Relationship Id="rId7" Type="http://schemas.openxmlformats.org/officeDocument/2006/relationships/image" Target="../media/image47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6.jpeg"/><Relationship Id="rId5" Type="http://schemas.openxmlformats.org/officeDocument/2006/relationships/image" Target="../media/image45.jpeg"/><Relationship Id="rId10" Type="http://schemas.openxmlformats.org/officeDocument/2006/relationships/image" Target="../media/image50.jpeg"/><Relationship Id="rId4" Type="http://schemas.openxmlformats.org/officeDocument/2006/relationships/image" Target="../media/image44.png"/><Relationship Id="rId9" Type="http://schemas.openxmlformats.org/officeDocument/2006/relationships/image" Target="../media/image49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14.png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13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Relationship Id="rId9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88C9B83F-64CD-41C1-925F-A08801FFD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9" name="Straight Connector 11">
              <a:extLst>
                <a:ext uri="{FF2B5EF4-FFF2-40B4-BE49-F238E27FC236}">
                  <a16:creationId xmlns:a16="http://schemas.microsoft.com/office/drawing/2014/main" id="{E1655065-0BD7-4422-BEC0-4401E9980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DDD90AC-ABEC-4A76-9C9C-AD0A5F8FC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>
              <a:extLst>
                <a:ext uri="{FF2B5EF4-FFF2-40B4-BE49-F238E27FC236}">
                  <a16:creationId xmlns:a16="http://schemas.microsoft.com/office/drawing/2014/main" id="{21A8AFEF-EC50-4C0B-9C64-814B76C82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5">
              <a:extLst>
                <a:ext uri="{FF2B5EF4-FFF2-40B4-BE49-F238E27FC236}">
                  <a16:creationId xmlns:a16="http://schemas.microsoft.com/office/drawing/2014/main" id="{CAFAA800-E117-4357-84E4-56B63EA03E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15">
              <a:extLst>
                <a:ext uri="{FF2B5EF4-FFF2-40B4-BE49-F238E27FC236}">
                  <a16:creationId xmlns:a16="http://schemas.microsoft.com/office/drawing/2014/main" id="{8DDFC9F4-3B45-402D-8AD7-60B3F08ED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7">
              <a:extLst>
                <a:ext uri="{FF2B5EF4-FFF2-40B4-BE49-F238E27FC236}">
                  <a16:creationId xmlns:a16="http://schemas.microsoft.com/office/drawing/2014/main" id="{F26A0854-FBE4-4587-B349-06BE192BD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>
              <a:extLst>
                <a:ext uri="{FF2B5EF4-FFF2-40B4-BE49-F238E27FC236}">
                  <a16:creationId xmlns:a16="http://schemas.microsoft.com/office/drawing/2014/main" id="{54A9C4C6-FF7D-470E-BFCA-CE4F60A1F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9">
              <a:extLst>
                <a:ext uri="{FF2B5EF4-FFF2-40B4-BE49-F238E27FC236}">
                  <a16:creationId xmlns:a16="http://schemas.microsoft.com/office/drawing/2014/main" id="{B1721EA8-4871-45D4-B78F-AE805A3004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E5763971-E3A3-45C6-9BA8-2E032C7A5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32752E94-0E01-4AF5-A43A-F2FAD8737C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B26AFD1A-C9EB-4869-9BD7-2433B160AC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091" t="31668" b="1705"/>
          <a:stretch/>
        </p:blipFill>
        <p:spPr>
          <a:xfrm>
            <a:off x="-3175" y="-4229"/>
            <a:ext cx="12191999" cy="6857990"/>
          </a:xfrm>
          <a:prstGeom prst="rect">
            <a:avLst/>
          </a:prstGeom>
        </p:spPr>
      </p:pic>
      <p:sp>
        <p:nvSpPr>
          <p:cNvPr id="28" name="Isosceles Triangle 22">
            <a:extLst>
              <a:ext uri="{FF2B5EF4-FFF2-40B4-BE49-F238E27FC236}">
                <a16:creationId xmlns:a16="http://schemas.microsoft.com/office/drawing/2014/main" id="{3559A5F2-8BE0-4998-A1E4-1B145465A9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" name="Parallelogram 24">
            <a:extLst>
              <a:ext uri="{FF2B5EF4-FFF2-40B4-BE49-F238E27FC236}">
                <a16:creationId xmlns:a16="http://schemas.microsoft.com/office/drawing/2014/main" id="{3A6596D4-D53C-424F-9F16-CC8686C079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84541" y="0"/>
            <a:ext cx="7315200" cy="6858000"/>
          </a:xfrm>
          <a:prstGeom prst="parallelogram">
            <a:avLst>
              <a:gd name="adj" fmla="val 14937"/>
            </a:avLst>
          </a:prstGeom>
          <a:solidFill>
            <a:schemeClr val="tx1">
              <a:alpha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26">
            <a:extLst>
              <a:ext uri="{FF2B5EF4-FFF2-40B4-BE49-F238E27FC236}">
                <a16:creationId xmlns:a16="http://schemas.microsoft.com/office/drawing/2014/main" id="{81BB890B-70D4-42FE-A599-6AEF1A42D9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28">
            <a:extLst>
              <a:ext uri="{FF2B5EF4-FFF2-40B4-BE49-F238E27FC236}">
                <a16:creationId xmlns:a16="http://schemas.microsoft.com/office/drawing/2014/main" id="{3842D646-B58C-43C8-8152-01BC782B72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Rectangle 23">
            <a:extLst>
              <a:ext uri="{FF2B5EF4-FFF2-40B4-BE49-F238E27FC236}">
                <a16:creationId xmlns:a16="http://schemas.microsoft.com/office/drawing/2014/main" id="{9772CABD-4211-42AA-B349-D4002E52F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Rectangle 25">
            <a:extLst>
              <a:ext uri="{FF2B5EF4-FFF2-40B4-BE49-F238E27FC236}">
                <a16:creationId xmlns:a16="http://schemas.microsoft.com/office/drawing/2014/main" id="{BBD91630-4DBA-4294-8016-FEB5C3B0C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E67D1587-504D-41BC-9D48-B61257BFBC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7" name="Rectangle 27">
            <a:extLst>
              <a:ext uri="{FF2B5EF4-FFF2-40B4-BE49-F238E27FC236}">
                <a16:creationId xmlns:a16="http://schemas.microsoft.com/office/drawing/2014/main" id="{8765DD1A-F044-4DE7-8A9B-7C30DC85A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9" name="Rectangle 28">
            <a:extLst>
              <a:ext uri="{FF2B5EF4-FFF2-40B4-BE49-F238E27FC236}">
                <a16:creationId xmlns:a16="http://schemas.microsoft.com/office/drawing/2014/main" id="{2FE2170D-72D6-48A8-8E9A-BFF3BF03D0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1" name="Rectangle 29">
            <a:extLst>
              <a:ext uri="{FF2B5EF4-FFF2-40B4-BE49-F238E27FC236}">
                <a16:creationId xmlns:a16="http://schemas.microsoft.com/office/drawing/2014/main" id="{01D19436-094D-463D-AFEA-870FDBD037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3" name="Isosceles Triangle 42">
            <a:extLst>
              <a:ext uri="{FF2B5EF4-FFF2-40B4-BE49-F238E27FC236}">
                <a16:creationId xmlns:a16="http://schemas.microsoft.com/office/drawing/2014/main" id="{9A2DE6E0-967C-4C58-8558-EC08F1138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593891-E5F9-475A-812D-89BFDA379EE1}"/>
              </a:ext>
            </a:extLst>
          </p:cNvPr>
          <p:cNvSpPr txBox="1"/>
          <p:nvPr/>
        </p:nvSpPr>
        <p:spPr>
          <a:xfrm>
            <a:off x="2827024" y="894259"/>
            <a:ext cx="634404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5400" b="0" i="1" u="none" strike="noStrike" dirty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Friends</a:t>
            </a:r>
            <a:r>
              <a:rPr lang="en-US" sz="5400" b="0" i="1" u="none" strike="noStrike" dirty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network analysis</a:t>
            </a:r>
            <a:endParaRPr lang="en-US" sz="5400" b="0" i="1" dirty="0">
              <a:solidFill>
                <a:schemeClr val="accent5">
                  <a:lumMod val="40000"/>
                  <a:lumOff val="60000"/>
                </a:schemeClr>
              </a:solidFill>
              <a:effectLst/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br>
              <a:rPr lang="en-US" sz="5400" dirty="0">
                <a:solidFill>
                  <a:schemeClr val="accent5">
                    <a:lumMod val="40000"/>
                    <a:lumOff val="60000"/>
                  </a:schemeClr>
                </a:solidFill>
              </a:rPr>
            </a:br>
            <a:endParaRPr lang="en-US" sz="5400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7D2259D-FC94-4118-9872-86211F4350B3}"/>
              </a:ext>
            </a:extLst>
          </p:cNvPr>
          <p:cNvSpPr txBox="1"/>
          <p:nvPr/>
        </p:nvSpPr>
        <p:spPr>
          <a:xfrm>
            <a:off x="3599083" y="2903042"/>
            <a:ext cx="629606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Twentieth Century"/>
              </a:rPr>
              <a:t>IDS 564 – SOCIAL MEDIA AND NETWORK ANALYSIS</a:t>
            </a:r>
            <a:endParaRPr lang="en-US" b="0" dirty="0"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  <a:p>
            <a:b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</a:rPr>
            </a:br>
            <a:endParaRPr lang="en-US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184F5D-5136-453A-99D5-D54C64D819F6}"/>
              </a:ext>
            </a:extLst>
          </p:cNvPr>
          <p:cNvSpPr txBox="1"/>
          <p:nvPr/>
        </p:nvSpPr>
        <p:spPr>
          <a:xfrm>
            <a:off x="3831513" y="3826372"/>
            <a:ext cx="629606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5D7373"/>
                </a:solidFill>
                <a:effectLst/>
                <a:latin typeface="Twentieth Century"/>
              </a:rPr>
              <a:t>PRESENTED BY:</a:t>
            </a:r>
            <a:endParaRPr lang="en-US" b="0" dirty="0">
              <a:effectLst/>
            </a:endParaRP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5D7373"/>
                </a:solidFill>
                <a:latin typeface="Twentieth Century"/>
              </a:rPr>
              <a:t>ROBIN BEURA </a:t>
            </a:r>
            <a:r>
              <a:rPr lang="en-US" sz="1800" b="0" i="0" u="none" strike="noStrike" dirty="0">
                <a:solidFill>
                  <a:srgbClr val="5D7373"/>
                </a:solidFill>
                <a:effectLst/>
                <a:latin typeface="Twentieth Century"/>
              </a:rPr>
              <a:t>: 658657743</a:t>
            </a:r>
            <a:endParaRPr lang="en-US" b="0" dirty="0">
              <a:effectLst/>
            </a:endParaRP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5D7373"/>
                </a:solidFill>
                <a:latin typeface="Twentieth Century"/>
              </a:rPr>
              <a:t>SUNAINA TARIMALA : 664375627</a:t>
            </a:r>
            <a:r>
              <a:rPr lang="en-US" sz="1800" b="0" i="0" u="none" strike="noStrike" dirty="0">
                <a:solidFill>
                  <a:srgbClr val="5D7373"/>
                </a:solidFill>
                <a:effectLst/>
                <a:latin typeface="Twentieth Century"/>
              </a:rPr>
              <a:t> </a:t>
            </a:r>
            <a:endParaRPr lang="en-US" b="0" dirty="0">
              <a:effectLst/>
            </a:endParaRPr>
          </a:p>
          <a:p>
            <a:br>
              <a:rPr lang="en-US" b="0" dirty="0">
                <a:effectLst/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28153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B4DE830A-B531-4A3B-96F6-0ECE88B085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813DF2C-461A-4A8F-9679-A172790D1F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4CD3A85-C039-4249-86E4-1EB9318B54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887EA6D2-2883-42C2-993D-094CA6D65D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3B895046-636F-4D1B-ACA4-29AA0CB33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C6B0CDE3-E054-4EDD-A43B-F96843D8BF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3B66B1A2-F145-4C9B-85CC-4BF30D58CB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5D4FC972-94B3-4035-8D31-E668C132B4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374B9941-AFBE-4A77-A50E-B6EA04A746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27A982C5-2C38-4CE9-BC18-94697AD657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0060D8D1-7BB1-498F-AFBB-ADAC130A9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53771248-EE9A-4D8B-8385-8A35BF8D10B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8200" y="1102834"/>
            <a:ext cx="12180624" cy="4841798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789FB72-AA91-43CD-A240-6672B0E9BB7D}"/>
              </a:ext>
            </a:extLst>
          </p:cNvPr>
          <p:cNvSpPr txBox="1"/>
          <p:nvPr/>
        </p:nvSpPr>
        <p:spPr>
          <a:xfrm>
            <a:off x="1124600" y="316351"/>
            <a:ext cx="62674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FUTURE SCOPE</a:t>
            </a:r>
            <a:endParaRPr lang="en-US" sz="2400" b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61FB786-8D75-406F-94AD-B4323625F183}"/>
              </a:ext>
            </a:extLst>
          </p:cNvPr>
          <p:cNvSpPr txBox="1"/>
          <p:nvPr/>
        </p:nvSpPr>
        <p:spPr>
          <a:xfrm>
            <a:off x="2632023" y="1540415"/>
            <a:ext cx="626745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</a:rPr>
              <a:t>If more information on the kind of interactions they had like whether it was a positive or negative conversation and the emotion details, then we would like to further do some – Sentimental analysis and Text analytics</a:t>
            </a:r>
          </a:p>
          <a:p>
            <a:endParaRPr lang="en-US" sz="16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US" sz="16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</a:rPr>
              <a:t>Our analysis so far forms the foundation for community detection, but we would like to explore more complex community detection algorithms for better insights</a:t>
            </a:r>
          </a:p>
          <a:p>
            <a:endParaRPr lang="en-US" dirty="0"/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9F12EFDA-A8E9-45D5-80EB-87C20240367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266" y="0"/>
            <a:ext cx="949199" cy="949199"/>
          </a:xfrm>
          <a:prstGeom prst="rect">
            <a:avLst/>
          </a:prstGeom>
        </p:spPr>
      </p:pic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81C2C75F-479E-4CFC-82D6-E7766D0B87C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3841" y="1608482"/>
            <a:ext cx="561670" cy="561670"/>
          </a:xfrm>
          <a:prstGeom prst="rect">
            <a:avLst/>
          </a:prstGeom>
        </p:spPr>
      </p:pic>
      <p:pic>
        <p:nvPicPr>
          <p:cNvPr id="22" name="Picture 21" descr="Logo&#10;&#10;Description automatically generated">
            <a:extLst>
              <a:ext uri="{FF2B5EF4-FFF2-40B4-BE49-F238E27FC236}">
                <a16:creationId xmlns:a16="http://schemas.microsoft.com/office/drawing/2014/main" id="{91F7891D-E633-434D-BE3F-8E98F59C1C8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097" y="3028197"/>
            <a:ext cx="561670" cy="561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306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B4DE830A-B531-4A3B-96F6-0ECE88B085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813DF2C-461A-4A8F-9679-A172790D1F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4CD3A85-C039-4249-86E4-1EB9318B54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887EA6D2-2883-42C2-993D-094CA6D65D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3B895046-636F-4D1B-ACA4-29AA0CB33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C6B0CDE3-E054-4EDD-A43B-F96843D8BF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3B66B1A2-F145-4C9B-85CC-4BF30D58CB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5D4FC972-94B3-4035-8D31-E668C132B4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374B9941-AFBE-4A77-A50E-B6EA04A746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27A982C5-2C38-4CE9-BC18-94697AD657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0060D8D1-7BB1-498F-AFBB-ADAC130A9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53771248-EE9A-4D8B-8385-8A35BF8D10B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8200" y="1008101"/>
            <a:ext cx="12180624" cy="4841798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789FB72-AA91-43CD-A240-6672B0E9BB7D}"/>
              </a:ext>
            </a:extLst>
          </p:cNvPr>
          <p:cNvSpPr txBox="1"/>
          <p:nvPr/>
        </p:nvSpPr>
        <p:spPr>
          <a:xfrm>
            <a:off x="1151115" y="315114"/>
            <a:ext cx="62674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CONCLUSION</a:t>
            </a:r>
            <a:endParaRPr lang="en-US" sz="2400" b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F89E1C4A-D124-4FE5-8620-037321F0AA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4302" y="5062511"/>
            <a:ext cx="7229475" cy="15906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869A853-67F1-4986-B5B0-BECE6074B3B8}"/>
              </a:ext>
            </a:extLst>
          </p:cNvPr>
          <p:cNvSpPr txBox="1"/>
          <p:nvPr/>
        </p:nvSpPr>
        <p:spPr>
          <a:xfrm>
            <a:off x="988559" y="1202796"/>
            <a:ext cx="6491817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</a:rPr>
              <a:t>The results achieved from both our community detection algorithms are similar – </a:t>
            </a:r>
          </a:p>
          <a:p>
            <a:endParaRPr lang="en-US" sz="14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US" sz="1400" b="1" dirty="0">
                <a:latin typeface="Cambria" panose="02040503050406030204" pitchFamily="18" charset="0"/>
                <a:ea typeface="Cambria" panose="02040503050406030204" pitchFamily="18" charset="0"/>
              </a:rPr>
              <a:t>Chandler</a:t>
            </a:r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</a:rPr>
              <a:t> – Apart from the 5 friends and Janice, Chandler does not have a lot of connections.</a:t>
            </a:r>
          </a:p>
          <a:p>
            <a:endParaRPr lang="en-US" sz="14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US" sz="1400" b="1" dirty="0">
                <a:latin typeface="Cambria" panose="02040503050406030204" pitchFamily="18" charset="0"/>
                <a:ea typeface="Cambria" panose="02040503050406030204" pitchFamily="18" charset="0"/>
              </a:rPr>
              <a:t>		Joey</a:t>
            </a:r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</a:rPr>
              <a:t> – Apart from Gunther, Joey is mostly connected to directors and 				agents.</a:t>
            </a:r>
          </a:p>
          <a:p>
            <a:endParaRPr lang="en-US" sz="14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US" sz="1400" b="1" dirty="0">
                <a:latin typeface="Cambria" panose="02040503050406030204" pitchFamily="18" charset="0"/>
                <a:ea typeface="Cambria" panose="02040503050406030204" pitchFamily="18" charset="0"/>
              </a:rPr>
              <a:t>Phoebe</a:t>
            </a:r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</a:rPr>
              <a:t> - Apart from her sister, phoebe is strongly connected to the men in her life.</a:t>
            </a:r>
          </a:p>
          <a:p>
            <a:endParaRPr lang="en-US" sz="14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US" sz="1400" b="1" dirty="0">
                <a:latin typeface="Cambria" panose="02040503050406030204" pitchFamily="18" charset="0"/>
                <a:ea typeface="Cambria" panose="02040503050406030204" pitchFamily="18" charset="0"/>
              </a:rPr>
              <a:t>		Rachel</a:t>
            </a:r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</a:rPr>
              <a:t> – Rachel seems to be connected strongly to Barry and her 					daughter, Amy.</a:t>
            </a:r>
          </a:p>
          <a:p>
            <a:endParaRPr lang="en-US" sz="14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US" sz="1400" b="1" dirty="0">
                <a:latin typeface="Cambria" panose="02040503050406030204" pitchFamily="18" charset="0"/>
                <a:ea typeface="Cambria" panose="02040503050406030204" pitchFamily="18" charset="0"/>
              </a:rPr>
              <a:t>Monica</a:t>
            </a:r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</a:rPr>
              <a:t> – Her community includes her parents and boyfriends</a:t>
            </a:r>
          </a:p>
          <a:p>
            <a:endParaRPr lang="en-US" sz="14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US" sz="1400" b="1" dirty="0">
                <a:latin typeface="Cambria" panose="02040503050406030204" pitchFamily="18" charset="0"/>
                <a:ea typeface="Cambria" panose="02040503050406030204" pitchFamily="18" charset="0"/>
              </a:rPr>
              <a:t>		Ross</a:t>
            </a:r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</a:rPr>
              <a:t> – Ross’s community is dominated by his ex-wife Carol and her 				girlfriend Susan as well as Charlie</a:t>
            </a:r>
          </a:p>
          <a:p>
            <a:endParaRPr lang="en-US" dirty="0"/>
          </a:p>
        </p:txBody>
      </p: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DB57ACD3-53C3-4076-A52C-EBAA9D5CB23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49" y="-8467"/>
            <a:ext cx="1108829" cy="1108829"/>
          </a:xfrm>
          <a:prstGeom prst="rect">
            <a:avLst/>
          </a:prstGeom>
        </p:spPr>
      </p:pic>
      <p:pic>
        <p:nvPicPr>
          <p:cNvPr id="23" name="Picture 2" descr="Chandler Bing - Wikipedia">
            <a:extLst>
              <a:ext uri="{FF2B5EF4-FFF2-40B4-BE49-F238E27FC236}">
                <a16:creationId xmlns:a16="http://schemas.microsoft.com/office/drawing/2014/main" id="{DB4CA3C6-5150-4266-9201-705F3BF97B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632" y="1646280"/>
            <a:ext cx="315424" cy="461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Joey Tribbiani | Friends Central | Fandom">
            <a:extLst>
              <a:ext uri="{FF2B5EF4-FFF2-40B4-BE49-F238E27FC236}">
                <a16:creationId xmlns:a16="http://schemas.microsoft.com/office/drawing/2014/main" id="{0D52313F-DAD6-4FCE-A712-F97AE9FFB6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7337" y="2210920"/>
            <a:ext cx="337731" cy="492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6" descr="Phoebe Buffay ♡ | Blonde hair color, Hair looks, Gorgeous hair">
            <a:extLst>
              <a:ext uri="{FF2B5EF4-FFF2-40B4-BE49-F238E27FC236}">
                <a16:creationId xmlns:a16="http://schemas.microsoft.com/office/drawing/2014/main" id="{9887B44B-F34A-4E7E-8C4C-06A126BBB2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042" y="2822834"/>
            <a:ext cx="315580" cy="501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8" descr="Friends Countdown: Is Rachel Green Jewish?">
            <a:extLst>
              <a:ext uri="{FF2B5EF4-FFF2-40B4-BE49-F238E27FC236}">
                <a16:creationId xmlns:a16="http://schemas.microsoft.com/office/drawing/2014/main" id="{729A998F-21BC-4457-A7A2-CF5085946D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7336" y="3294020"/>
            <a:ext cx="323831" cy="538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10" descr="At-Home Outfit Ideas I'm Stealing From the Cast of Friends | Who What Wear">
            <a:extLst>
              <a:ext uri="{FF2B5EF4-FFF2-40B4-BE49-F238E27FC236}">
                <a16:creationId xmlns:a16="http://schemas.microsoft.com/office/drawing/2014/main" id="{947DAC2B-6739-4D00-9370-9FDC15A507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113" y="3972198"/>
            <a:ext cx="322508" cy="547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2" descr="Ross Geller - Wikipedia">
            <a:extLst>
              <a:ext uri="{FF2B5EF4-FFF2-40B4-BE49-F238E27FC236}">
                <a16:creationId xmlns:a16="http://schemas.microsoft.com/office/drawing/2014/main" id="{975FA5E1-BC11-4C55-9A31-2F69CCE73C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0189" y="4310588"/>
            <a:ext cx="358123" cy="538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48916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B4DE830A-B531-4A3B-96F6-0ECE88B085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813DF2C-461A-4A8F-9679-A172790D1F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4CD3A85-C039-4249-86E4-1EB9318B54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887EA6D2-2883-42C2-993D-094CA6D65D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3B895046-636F-4D1B-ACA4-29AA0CB33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C6B0CDE3-E054-4EDD-A43B-F96843D8BF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3B66B1A2-F145-4C9B-85CC-4BF30D58CB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5D4FC972-94B3-4035-8D31-E668C132B4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374B9941-AFBE-4A77-A50E-B6EA04A746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27A982C5-2C38-4CE9-BC18-94697AD657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0060D8D1-7BB1-498F-AFBB-ADAC130A9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53771248-EE9A-4D8B-8385-8A35BF8D10B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8200" y="1168968"/>
            <a:ext cx="12180624" cy="4841798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789FB72-AA91-43CD-A240-6672B0E9BB7D}"/>
              </a:ext>
            </a:extLst>
          </p:cNvPr>
          <p:cNvSpPr txBox="1"/>
          <p:nvPr/>
        </p:nvSpPr>
        <p:spPr>
          <a:xfrm>
            <a:off x="3977754" y="3359034"/>
            <a:ext cx="767819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2800" b="1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THANK YOU</a:t>
            </a:r>
            <a:endParaRPr lang="en-US" sz="2800" b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64975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64602558-34D1-4A2C-8248-2DD1B92FD08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049" y="112195"/>
            <a:ext cx="919010" cy="91901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B1DCD0D-5439-4EFE-BF30-98238B52722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8200" y="1225732"/>
            <a:ext cx="12180624" cy="4841798"/>
          </a:xfrm>
          <a:prstGeom prst="rect">
            <a:avLst/>
          </a:prstGeom>
        </p:spPr>
      </p:pic>
      <p:pic>
        <p:nvPicPr>
          <p:cNvPr id="1048" name="Picture 24" descr="Quiz: We Bet You Can't Identify More Than Twenty Of These Famous &quot;Friends&quot;  Characters">
            <a:extLst>
              <a:ext uri="{FF2B5EF4-FFF2-40B4-BE49-F238E27FC236}">
                <a16:creationId xmlns:a16="http://schemas.microsoft.com/office/drawing/2014/main" id="{12615B28-4BFA-4A2D-8D8A-42BA4821AC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9849" y="647700"/>
            <a:ext cx="5047276" cy="6143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07543D3-BE17-404C-9AAA-F6C243C35F68}"/>
              </a:ext>
            </a:extLst>
          </p:cNvPr>
          <p:cNvSpPr txBox="1"/>
          <p:nvPr/>
        </p:nvSpPr>
        <p:spPr>
          <a:xfrm>
            <a:off x="1476376" y="321337"/>
            <a:ext cx="5219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BACKGROUND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9E82D0-E686-4AF1-BB4A-9993324FE44C}"/>
              </a:ext>
            </a:extLst>
          </p:cNvPr>
          <p:cNvSpPr txBox="1"/>
          <p:nvPr/>
        </p:nvSpPr>
        <p:spPr>
          <a:xfrm>
            <a:off x="601049" y="1843950"/>
            <a:ext cx="504727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>
                <a:solidFill>
                  <a:srgbClr val="202122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Friends</a:t>
            </a:r>
            <a:r>
              <a:rPr lang="en-US" sz="1400" b="0" i="0" dirty="0">
                <a:solidFill>
                  <a:srgbClr val="202122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 is a popular American sitcom, which aired from September 22, 1994, to May 6, 2004, lasting ten seasons.</a:t>
            </a:r>
          </a:p>
          <a:p>
            <a:endParaRPr lang="en-US" sz="1400" dirty="0">
              <a:solidFill>
                <a:srgbClr val="202122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US" sz="1400" b="0" i="0" dirty="0">
                <a:solidFill>
                  <a:srgbClr val="202122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The sitcom revolves mainly around 6 friends – Rachel Green, Phoebe </a:t>
            </a:r>
            <a:r>
              <a:rPr lang="en-US" sz="1400" b="0" i="0" dirty="0" err="1">
                <a:solidFill>
                  <a:srgbClr val="202122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Buffay</a:t>
            </a:r>
            <a:r>
              <a:rPr lang="en-US" sz="1400" b="0" i="0" dirty="0">
                <a:solidFill>
                  <a:srgbClr val="202122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, Monica Geller, Ross Geller, Joey </a:t>
            </a:r>
            <a:r>
              <a:rPr lang="en-US" sz="1400" b="0" i="0" dirty="0" err="1">
                <a:solidFill>
                  <a:srgbClr val="202122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Tribbiani</a:t>
            </a:r>
            <a:r>
              <a:rPr lang="en-US" sz="1400" b="0" i="0" dirty="0">
                <a:solidFill>
                  <a:srgbClr val="202122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and Chandler Bing.</a:t>
            </a:r>
          </a:p>
          <a:p>
            <a:endParaRPr lang="en-US" sz="1400" dirty="0">
              <a:solidFill>
                <a:srgbClr val="202122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</a:rPr>
              <a:t>Given that we are huge fans of this show, we wanted to see how these major 6 characters along with the other minor characters form distinct communities, and if we could identify the most important characters for each of these communities.</a:t>
            </a:r>
          </a:p>
          <a:p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</a:rPr>
              <a:t>In doing this, we ignore the connections formed between the 6 major characters.</a:t>
            </a:r>
          </a:p>
          <a:p>
            <a:endParaRPr lang="en-US" dirty="0"/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BFAB166F-8EBE-4FD1-A6FE-E9AC7395246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655" y="1918305"/>
            <a:ext cx="266394" cy="266394"/>
          </a:xfrm>
          <a:prstGeom prst="rect">
            <a:avLst/>
          </a:prstGeom>
        </p:spPr>
      </p:pic>
      <p:pic>
        <p:nvPicPr>
          <p:cNvPr id="21" name="Picture 20" descr="Icon&#10;&#10;Description automatically generated">
            <a:extLst>
              <a:ext uri="{FF2B5EF4-FFF2-40B4-BE49-F238E27FC236}">
                <a16:creationId xmlns:a16="http://schemas.microsoft.com/office/drawing/2014/main" id="{3B287D81-045D-4806-82DC-E541CF9003A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655" y="2573754"/>
            <a:ext cx="266394" cy="266394"/>
          </a:xfrm>
          <a:prstGeom prst="rect">
            <a:avLst/>
          </a:prstGeom>
        </p:spPr>
      </p:pic>
      <p:pic>
        <p:nvPicPr>
          <p:cNvPr id="22" name="Picture 21" descr="Icon&#10;&#10;Description automatically generated">
            <a:extLst>
              <a:ext uri="{FF2B5EF4-FFF2-40B4-BE49-F238E27FC236}">
                <a16:creationId xmlns:a16="http://schemas.microsoft.com/office/drawing/2014/main" id="{E30448F8-B463-4D77-A2A7-FF8578A9831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655" y="3428999"/>
            <a:ext cx="266394" cy="266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3077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" name="Group 122">
            <a:extLst>
              <a:ext uri="{FF2B5EF4-FFF2-40B4-BE49-F238E27FC236}">
                <a16:creationId xmlns:a16="http://schemas.microsoft.com/office/drawing/2014/main" id="{88C9B83F-64CD-41C1-925F-A08801FFD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E1655065-0BD7-4422-BEC0-4401E9980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4DDD90AC-ABEC-4A76-9C9C-AD0A5F8FC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6" name="Rectangle 23">
              <a:extLst>
                <a:ext uri="{FF2B5EF4-FFF2-40B4-BE49-F238E27FC236}">
                  <a16:creationId xmlns:a16="http://schemas.microsoft.com/office/drawing/2014/main" id="{21A8AFEF-EC50-4C0B-9C64-814B76C82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7" name="Rectangle 25">
              <a:extLst>
                <a:ext uri="{FF2B5EF4-FFF2-40B4-BE49-F238E27FC236}">
                  <a16:creationId xmlns:a16="http://schemas.microsoft.com/office/drawing/2014/main" id="{CAFAA800-E117-4357-84E4-56B63EA03E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8" name="Isosceles Triangle 127">
              <a:extLst>
                <a:ext uri="{FF2B5EF4-FFF2-40B4-BE49-F238E27FC236}">
                  <a16:creationId xmlns:a16="http://schemas.microsoft.com/office/drawing/2014/main" id="{8DDFC9F4-3B45-402D-8AD7-60B3F08ED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9" name="Rectangle 27">
              <a:extLst>
                <a:ext uri="{FF2B5EF4-FFF2-40B4-BE49-F238E27FC236}">
                  <a16:creationId xmlns:a16="http://schemas.microsoft.com/office/drawing/2014/main" id="{F26A0854-FBE4-4587-B349-06BE192BD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0" name="Rectangle 28">
              <a:extLst>
                <a:ext uri="{FF2B5EF4-FFF2-40B4-BE49-F238E27FC236}">
                  <a16:creationId xmlns:a16="http://schemas.microsoft.com/office/drawing/2014/main" id="{54A9C4C6-FF7D-470E-BFCA-CE4F60A1F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1" name="Rectangle 29">
              <a:extLst>
                <a:ext uri="{FF2B5EF4-FFF2-40B4-BE49-F238E27FC236}">
                  <a16:creationId xmlns:a16="http://schemas.microsoft.com/office/drawing/2014/main" id="{B1721EA8-4871-45D4-B78F-AE805A3004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2" name="Isosceles Triangle 131">
              <a:extLst>
                <a:ext uri="{FF2B5EF4-FFF2-40B4-BE49-F238E27FC236}">
                  <a16:creationId xmlns:a16="http://schemas.microsoft.com/office/drawing/2014/main" id="{E5763971-E3A3-45C6-9BA8-2E032C7A5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3" name="Isosceles Triangle 132">
              <a:extLst>
                <a:ext uri="{FF2B5EF4-FFF2-40B4-BE49-F238E27FC236}">
                  <a16:creationId xmlns:a16="http://schemas.microsoft.com/office/drawing/2014/main" id="{32752E94-0E01-4AF5-A43A-F2FAD8737C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42" name="Picture 41" descr="Chart, background pattern&#10;&#10;Description automatically generated">
            <a:extLst>
              <a:ext uri="{FF2B5EF4-FFF2-40B4-BE49-F238E27FC236}">
                <a16:creationId xmlns:a16="http://schemas.microsoft.com/office/drawing/2014/main" id="{524B2FFF-855D-4036-8AA7-2F38C442A8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091" t="43211" b="5653"/>
          <a:stretch/>
        </p:blipFill>
        <p:spPr>
          <a:xfrm>
            <a:off x="4615" y="-112231"/>
            <a:ext cx="12191999" cy="6857990"/>
          </a:xfrm>
          <a:prstGeom prst="rect">
            <a:avLst/>
          </a:prstGeom>
        </p:spPr>
      </p:pic>
      <p:sp>
        <p:nvSpPr>
          <p:cNvPr id="158" name="Isosceles Triangle 134">
            <a:extLst>
              <a:ext uri="{FF2B5EF4-FFF2-40B4-BE49-F238E27FC236}">
                <a16:creationId xmlns:a16="http://schemas.microsoft.com/office/drawing/2014/main" id="{3559A5F2-8BE0-4998-A1E4-1B145465A9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9" name="Parallelogram 136">
            <a:extLst>
              <a:ext uri="{FF2B5EF4-FFF2-40B4-BE49-F238E27FC236}">
                <a16:creationId xmlns:a16="http://schemas.microsoft.com/office/drawing/2014/main" id="{3A6596D4-D53C-424F-9F16-CC8686C079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84541" y="0"/>
            <a:ext cx="7315200" cy="6858000"/>
          </a:xfrm>
          <a:prstGeom prst="parallelogram">
            <a:avLst>
              <a:gd name="adj" fmla="val 14937"/>
            </a:avLst>
          </a:prstGeom>
          <a:solidFill>
            <a:schemeClr val="tx1">
              <a:alpha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0" name="Straight Connector 138">
            <a:extLst>
              <a:ext uri="{FF2B5EF4-FFF2-40B4-BE49-F238E27FC236}">
                <a16:creationId xmlns:a16="http://schemas.microsoft.com/office/drawing/2014/main" id="{81BB890B-70D4-42FE-A599-6AEF1A42D9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40">
            <a:extLst>
              <a:ext uri="{FF2B5EF4-FFF2-40B4-BE49-F238E27FC236}">
                <a16:creationId xmlns:a16="http://schemas.microsoft.com/office/drawing/2014/main" id="{3842D646-B58C-43C8-8152-01BC782B72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2" name="Rectangle 23">
            <a:extLst>
              <a:ext uri="{FF2B5EF4-FFF2-40B4-BE49-F238E27FC236}">
                <a16:creationId xmlns:a16="http://schemas.microsoft.com/office/drawing/2014/main" id="{9772CABD-4211-42AA-B349-D4002E52F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3" name="Rectangle 25">
            <a:extLst>
              <a:ext uri="{FF2B5EF4-FFF2-40B4-BE49-F238E27FC236}">
                <a16:creationId xmlns:a16="http://schemas.microsoft.com/office/drawing/2014/main" id="{BBD91630-4DBA-4294-8016-FEB5C3B0C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4" name="Isosceles Triangle 146">
            <a:extLst>
              <a:ext uri="{FF2B5EF4-FFF2-40B4-BE49-F238E27FC236}">
                <a16:creationId xmlns:a16="http://schemas.microsoft.com/office/drawing/2014/main" id="{E67D1587-504D-41BC-9D48-B61257BFBC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F76B8268-40A8-4A7B-90AF-00BF376E4271}"/>
              </a:ext>
            </a:extLst>
          </p:cNvPr>
          <p:cNvSpPr txBox="1"/>
          <p:nvPr/>
        </p:nvSpPr>
        <p:spPr>
          <a:xfrm>
            <a:off x="2621757" y="445612"/>
            <a:ext cx="6578272" cy="183930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i="0" strike="noStrike" dirty="0">
                <a:solidFill>
                  <a:schemeClr val="accent2"/>
                </a:solidFill>
                <a:effectLst/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OVERVIEW </a:t>
            </a:r>
            <a:endParaRPr lang="en-US" sz="2800" b="0" dirty="0">
              <a:solidFill>
                <a:schemeClr val="accent2"/>
              </a:solidFill>
              <a:effectLst/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  <a:p>
            <a:pPr algn="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br>
              <a:rPr lang="en-US" sz="3800" u="sng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</a:br>
            <a:endParaRPr lang="en-US" sz="3800" u="sng" dirty="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65" name="Rectangle 27">
            <a:extLst>
              <a:ext uri="{FF2B5EF4-FFF2-40B4-BE49-F238E27FC236}">
                <a16:creationId xmlns:a16="http://schemas.microsoft.com/office/drawing/2014/main" id="{8765DD1A-F044-4DE7-8A9B-7C30DC85A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6" name="Rectangle 28">
            <a:extLst>
              <a:ext uri="{FF2B5EF4-FFF2-40B4-BE49-F238E27FC236}">
                <a16:creationId xmlns:a16="http://schemas.microsoft.com/office/drawing/2014/main" id="{2FE2170D-72D6-48A8-8E9A-BFF3BF03D0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7" name="Rectangle 29">
            <a:extLst>
              <a:ext uri="{FF2B5EF4-FFF2-40B4-BE49-F238E27FC236}">
                <a16:creationId xmlns:a16="http://schemas.microsoft.com/office/drawing/2014/main" id="{01D19436-094D-463D-AFEA-870FDBD037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8" name="Isosceles Triangle 154">
            <a:extLst>
              <a:ext uri="{FF2B5EF4-FFF2-40B4-BE49-F238E27FC236}">
                <a16:creationId xmlns:a16="http://schemas.microsoft.com/office/drawing/2014/main" id="{9A2DE6E0-967C-4C58-8558-EC08F1138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AD71A31-21B9-4A5A-92A4-53E7ED27C5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2696" y="1232369"/>
            <a:ext cx="4879215" cy="2694018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4042D45-8E3B-471F-96DC-336D5920890D}"/>
              </a:ext>
            </a:extLst>
          </p:cNvPr>
          <p:cNvSpPr/>
          <p:nvPr/>
        </p:nvSpPr>
        <p:spPr>
          <a:xfrm>
            <a:off x="582110" y="2397160"/>
            <a:ext cx="5530849" cy="77942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0" i="0" dirty="0">
                <a:latin typeface="Cambria" panose="02040503050406030204" pitchFamily="18" charset="0"/>
                <a:ea typeface="Cambria" panose="02040503050406030204" pitchFamily="18" charset="0"/>
              </a:rPr>
              <a:t>There are a lot of interactions that happen, and we wanted to check if the network can answer some of the facts that we already know. </a:t>
            </a:r>
            <a:endParaRPr lang="en-US" sz="14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58249880-04FD-4D17-B5BF-DB2953C8ACA8}"/>
              </a:ext>
            </a:extLst>
          </p:cNvPr>
          <p:cNvSpPr/>
          <p:nvPr/>
        </p:nvSpPr>
        <p:spPr>
          <a:xfrm>
            <a:off x="545758" y="4627637"/>
            <a:ext cx="5530849" cy="70667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</a:rPr>
              <a:t>The scraped data has </a:t>
            </a:r>
            <a:r>
              <a:rPr lang="en-US" sz="1400" b="0" i="0" dirty="0">
                <a:latin typeface="Cambria" panose="02040503050406030204" pitchFamily="18" charset="0"/>
                <a:ea typeface="Cambria" panose="02040503050406030204" pitchFamily="18" charset="0"/>
              </a:rPr>
              <a:t>table of numbered scenes for each episode and the names of the characters in those scenes </a:t>
            </a:r>
            <a:endParaRPr lang="en-US" sz="14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67C708B5-50D4-4546-B946-621EDE8C46C2}"/>
              </a:ext>
            </a:extLst>
          </p:cNvPr>
          <p:cNvSpPr/>
          <p:nvPr/>
        </p:nvSpPr>
        <p:spPr>
          <a:xfrm>
            <a:off x="987222" y="3512398"/>
            <a:ext cx="5530849" cy="7794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</a:rPr>
              <a:t>The purpose of this analysis is to find out how the characters of this sitcom form a network and identifying the characters who influence the network.</a:t>
            </a:r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F12603A2-4AB0-4D3C-9CCD-6DE9A661FF4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072" y="-125230"/>
            <a:ext cx="1216829" cy="1216829"/>
          </a:xfrm>
          <a:prstGeom prst="rect">
            <a:avLst/>
          </a:prstGeom>
        </p:spPr>
      </p:pic>
      <p:pic>
        <p:nvPicPr>
          <p:cNvPr id="10" name="Picture 9" descr="Shape&#10;&#10;Description automatically generated with low confidence">
            <a:extLst>
              <a:ext uri="{FF2B5EF4-FFF2-40B4-BE49-F238E27FC236}">
                <a16:creationId xmlns:a16="http://schemas.microsoft.com/office/drawing/2014/main" id="{AB0D15CC-7707-4F76-A80B-C37317CF54C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40" y="2562605"/>
            <a:ext cx="448536" cy="448536"/>
          </a:xfrm>
          <a:prstGeom prst="rect">
            <a:avLst/>
          </a:prstGeom>
        </p:spPr>
      </p:pic>
      <p:pic>
        <p:nvPicPr>
          <p:cNvPr id="38" name="Picture 37" descr="Shape&#10;&#10;Description automatically generated with low confidence">
            <a:extLst>
              <a:ext uri="{FF2B5EF4-FFF2-40B4-BE49-F238E27FC236}">
                <a16:creationId xmlns:a16="http://schemas.microsoft.com/office/drawing/2014/main" id="{77957DC1-27C2-4918-9911-7433227773A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578" y="3677844"/>
            <a:ext cx="448536" cy="448536"/>
          </a:xfrm>
          <a:prstGeom prst="rect">
            <a:avLst/>
          </a:prstGeom>
        </p:spPr>
      </p:pic>
      <p:pic>
        <p:nvPicPr>
          <p:cNvPr id="39" name="Picture 38" descr="Shape&#10;&#10;Description automatically generated with low confidence">
            <a:extLst>
              <a:ext uri="{FF2B5EF4-FFF2-40B4-BE49-F238E27FC236}">
                <a16:creationId xmlns:a16="http://schemas.microsoft.com/office/drawing/2014/main" id="{A8137AA6-BE15-4177-A7BE-1F8A3A52869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12" y="4756708"/>
            <a:ext cx="448536" cy="448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9288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B4DE830A-B531-4A3B-96F6-0ECE88B085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813DF2C-461A-4A8F-9679-A172790D1F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4CD3A85-C039-4249-86E4-1EB9318B54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887EA6D2-2883-42C2-993D-094CA6D65D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3B895046-636F-4D1B-ACA4-29AA0CB33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C6B0CDE3-E054-4EDD-A43B-F96843D8BF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3B66B1A2-F145-4C9B-85CC-4BF30D58CB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5D4FC972-94B3-4035-8D31-E668C132B4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374B9941-AFBE-4A77-A50E-B6EA04A746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27A982C5-2C38-4CE9-BC18-94697AD657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0060D8D1-7BB1-498F-AFBB-ADAC130A9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53771248-EE9A-4D8B-8385-8A35BF8D10B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8200" y="1252948"/>
            <a:ext cx="12180624" cy="4841798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E5CA8E97-2AA7-42E8-B5B0-1B8C74386D20}"/>
              </a:ext>
            </a:extLst>
          </p:cNvPr>
          <p:cNvSpPr txBox="1"/>
          <p:nvPr/>
        </p:nvSpPr>
        <p:spPr>
          <a:xfrm>
            <a:off x="970528" y="327450"/>
            <a:ext cx="790243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2400" b="1" i="0" strike="noStrike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DATASET DESCRIPTION AND NETWORK LAYOUT</a:t>
            </a:r>
            <a:endParaRPr lang="en-US" sz="2400" b="1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br>
              <a:rPr lang="en-US" sz="2800" u="sng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US" sz="2800" u="sng" dirty="0">
              <a:solidFill>
                <a:schemeClr val="tx1">
                  <a:lumMod val="95000"/>
                  <a:lumOff val="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31" name="Diagram 30">
            <a:extLst>
              <a:ext uri="{FF2B5EF4-FFF2-40B4-BE49-F238E27FC236}">
                <a16:creationId xmlns:a16="http://schemas.microsoft.com/office/drawing/2014/main" id="{AF4E2BC3-A490-4133-A4EC-67DA5052D5A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4942277"/>
              </p:ext>
            </p:extLst>
          </p:nvPr>
        </p:nvGraphicFramePr>
        <p:xfrm>
          <a:off x="638227" y="1252948"/>
          <a:ext cx="5803394" cy="28690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3" name="TextBox 32">
            <a:extLst>
              <a:ext uri="{FF2B5EF4-FFF2-40B4-BE49-F238E27FC236}">
                <a16:creationId xmlns:a16="http://schemas.microsoft.com/office/drawing/2014/main" id="{98F38F76-4BD2-4A54-80C6-4AF23206D393}"/>
              </a:ext>
            </a:extLst>
          </p:cNvPr>
          <p:cNvSpPr txBox="1"/>
          <p:nvPr/>
        </p:nvSpPr>
        <p:spPr>
          <a:xfrm flipH="1">
            <a:off x="577813" y="4576062"/>
            <a:ext cx="7835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</a:rPr>
              <a:t>The main 6 characters in the network would form strong communities so we removed the edges between the characters to show they don't know each other.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147E9DED-B658-4CB2-B568-310C8BD4E9C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25907" y="582656"/>
            <a:ext cx="3175400" cy="2851457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A52A3C97-547A-4D9D-9368-3591D13C11D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68363" y="3681413"/>
            <a:ext cx="3132944" cy="2972499"/>
          </a:xfrm>
          <a:prstGeom prst="rect">
            <a:avLst/>
          </a:prstGeom>
        </p:spPr>
      </p:pic>
      <p:pic>
        <p:nvPicPr>
          <p:cNvPr id="3" name="Picture 2" descr="A picture containing icon&#10;&#10;Description automatically generated">
            <a:extLst>
              <a:ext uri="{FF2B5EF4-FFF2-40B4-BE49-F238E27FC236}">
                <a16:creationId xmlns:a16="http://schemas.microsoft.com/office/drawing/2014/main" id="{4F386237-CD9B-49B7-9A87-42B65EF5C614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458" y="170841"/>
            <a:ext cx="814081" cy="814081"/>
          </a:xfrm>
          <a:prstGeom prst="rect">
            <a:avLst/>
          </a:prstGeom>
        </p:spPr>
      </p:pic>
      <p:pic>
        <p:nvPicPr>
          <p:cNvPr id="8" name="Picture 7" descr="Shape&#10;&#10;Description automatically generated with low confidence">
            <a:extLst>
              <a:ext uri="{FF2B5EF4-FFF2-40B4-BE49-F238E27FC236}">
                <a16:creationId xmlns:a16="http://schemas.microsoft.com/office/drawing/2014/main" id="{D35FDE34-D6A6-4E7C-9F24-41C6AD0163AF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271" y="4664968"/>
            <a:ext cx="345408" cy="345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1186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B4DE830A-B531-4A3B-96F6-0ECE88B085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813DF2C-461A-4A8F-9679-A172790D1F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4CD3A85-C039-4249-86E4-1EB9318B54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887EA6D2-2883-42C2-993D-094CA6D65D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3B895046-636F-4D1B-ACA4-29AA0CB33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C6B0CDE3-E054-4EDD-A43B-F96843D8BF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3B66B1A2-F145-4C9B-85CC-4BF30D58CB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5D4FC972-94B3-4035-8D31-E668C132B4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374B9941-AFBE-4A77-A50E-B6EA04A746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27A982C5-2C38-4CE9-BC18-94697AD657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0060D8D1-7BB1-498F-AFBB-ADAC130A9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53771248-EE9A-4D8B-8385-8A35BF8D10B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8200" y="1181823"/>
            <a:ext cx="12180624" cy="4841798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CF837E6D-B5F9-4FEA-8AC7-DFDC9715BEE0}"/>
              </a:ext>
            </a:extLst>
          </p:cNvPr>
          <p:cNvSpPr txBox="1"/>
          <p:nvPr/>
        </p:nvSpPr>
        <p:spPr>
          <a:xfrm>
            <a:off x="750335" y="252610"/>
            <a:ext cx="625818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2400" b="1" i="0" u="none" strike="noStrike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NETWORK MEASURES AND STATISTICS</a:t>
            </a:r>
            <a:endParaRPr lang="en-US" b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b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US" dirty="0">
              <a:solidFill>
                <a:schemeClr val="tx1">
                  <a:lumMod val="95000"/>
                  <a:lumOff val="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69" name="Google Shape;268;p4">
            <a:extLst>
              <a:ext uri="{FF2B5EF4-FFF2-40B4-BE49-F238E27FC236}">
                <a16:creationId xmlns:a16="http://schemas.microsoft.com/office/drawing/2014/main" id="{09C2AC0D-756E-4CBF-BE9D-D135583F182A}"/>
              </a:ext>
            </a:extLst>
          </p:cNvPr>
          <p:cNvGrpSpPr/>
          <p:nvPr/>
        </p:nvGrpSpPr>
        <p:grpSpPr>
          <a:xfrm>
            <a:off x="907329" y="2119892"/>
            <a:ext cx="4451689" cy="1683097"/>
            <a:chOff x="764723" y="3420415"/>
            <a:chExt cx="4451689" cy="1683097"/>
          </a:xfrm>
        </p:grpSpPr>
        <p:sp>
          <p:nvSpPr>
            <p:cNvPr id="70" name="Google Shape;269;p4">
              <a:extLst>
                <a:ext uri="{FF2B5EF4-FFF2-40B4-BE49-F238E27FC236}">
                  <a16:creationId xmlns:a16="http://schemas.microsoft.com/office/drawing/2014/main" id="{2A21C7CA-9D73-4EA5-9AC4-4447CB587397}"/>
                </a:ext>
              </a:extLst>
            </p:cNvPr>
            <p:cNvSpPr/>
            <p:nvPr/>
          </p:nvSpPr>
          <p:spPr>
            <a:xfrm>
              <a:off x="764723" y="3555165"/>
              <a:ext cx="662056" cy="662056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95000"/>
                    <a:lumOff val="5000"/>
                  </a:schemeClr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71" name="Google Shape;270;p4">
              <a:extLst>
                <a:ext uri="{FF2B5EF4-FFF2-40B4-BE49-F238E27FC236}">
                  <a16:creationId xmlns:a16="http://schemas.microsoft.com/office/drawing/2014/main" id="{C60C098C-2C78-4BA8-9403-3F9467E6F791}"/>
                </a:ext>
              </a:extLst>
            </p:cNvPr>
            <p:cNvSpPr txBox="1"/>
            <p:nvPr/>
          </p:nvSpPr>
          <p:spPr>
            <a:xfrm>
              <a:off x="1435200" y="3420415"/>
              <a:ext cx="1881468" cy="3692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Diameter</a:t>
              </a:r>
              <a:endParaRPr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72" name="Google Shape;271;p4">
              <a:extLst>
                <a:ext uri="{FF2B5EF4-FFF2-40B4-BE49-F238E27FC236}">
                  <a16:creationId xmlns:a16="http://schemas.microsoft.com/office/drawing/2014/main" id="{8FA315C8-42A2-4B0C-B584-8C755B409090}"/>
                </a:ext>
              </a:extLst>
            </p:cNvPr>
            <p:cNvSpPr txBox="1"/>
            <p:nvPr/>
          </p:nvSpPr>
          <p:spPr>
            <a:xfrm>
              <a:off x="1435199" y="3703169"/>
              <a:ext cx="3781213" cy="140034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algn="just" rtl="0">
                <a:spcBef>
                  <a:spcPts val="0"/>
                </a:spcBef>
                <a:spcAft>
                  <a:spcPts val="0"/>
                </a:spcAft>
              </a:pPr>
              <a:r>
                <a:rPr lang="en-US" sz="1300" b="0" i="0" u="none" strike="noStrike" dirty="0"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The diameter is the greatest distance between any pair of nodes/users.</a:t>
              </a:r>
              <a:endParaRPr lang="en-US" sz="13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endParaRPr>
            </a:p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en-US" sz="1300" b="0" i="0" u="none" strike="noStrike" dirty="0"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Diameter is 4 which means if we neglect the weights, we can reach from one end of a network to the other side by walking over 4 edges</a:t>
              </a:r>
              <a:endParaRPr lang="en-US" sz="13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endParaRPr>
            </a:p>
            <a:p>
              <a:br>
                <a:rPr lang="en-US" sz="9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</a:br>
              <a:endParaRPr sz="11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pic>
          <p:nvPicPr>
            <p:cNvPr id="73" name="Google Shape;272;p4">
              <a:extLst>
                <a:ext uri="{FF2B5EF4-FFF2-40B4-BE49-F238E27FC236}">
                  <a16:creationId xmlns:a16="http://schemas.microsoft.com/office/drawing/2014/main" id="{25911A49-AAAD-4247-B4DB-AD4CD8C54E63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922748" y="3713190"/>
              <a:ext cx="346006" cy="34600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4" name="Google Shape;273;p4">
            <a:extLst>
              <a:ext uri="{FF2B5EF4-FFF2-40B4-BE49-F238E27FC236}">
                <a16:creationId xmlns:a16="http://schemas.microsoft.com/office/drawing/2014/main" id="{8A813218-0812-47C5-89F9-14EEE2189532}"/>
              </a:ext>
            </a:extLst>
          </p:cNvPr>
          <p:cNvGrpSpPr/>
          <p:nvPr/>
        </p:nvGrpSpPr>
        <p:grpSpPr>
          <a:xfrm>
            <a:off x="919622" y="3545205"/>
            <a:ext cx="4450382" cy="1564780"/>
            <a:chOff x="763472" y="4550586"/>
            <a:chExt cx="4086383" cy="1621600"/>
          </a:xfrm>
        </p:grpSpPr>
        <p:sp>
          <p:nvSpPr>
            <p:cNvPr id="75" name="Google Shape;274;p4">
              <a:extLst>
                <a:ext uri="{FF2B5EF4-FFF2-40B4-BE49-F238E27FC236}">
                  <a16:creationId xmlns:a16="http://schemas.microsoft.com/office/drawing/2014/main" id="{462DB074-6712-451E-BB35-4CE3099784ED}"/>
                </a:ext>
              </a:extLst>
            </p:cNvPr>
            <p:cNvSpPr/>
            <p:nvPr/>
          </p:nvSpPr>
          <p:spPr>
            <a:xfrm>
              <a:off x="763472" y="4686112"/>
              <a:ext cx="662056" cy="662056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95000"/>
                    <a:lumOff val="5000"/>
                  </a:schemeClr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76" name="Google Shape;275;p4">
              <a:extLst>
                <a:ext uri="{FF2B5EF4-FFF2-40B4-BE49-F238E27FC236}">
                  <a16:creationId xmlns:a16="http://schemas.microsoft.com/office/drawing/2014/main" id="{0CFE72B2-99B9-4B14-8AE5-508916165832}"/>
                </a:ext>
              </a:extLst>
            </p:cNvPr>
            <p:cNvSpPr txBox="1"/>
            <p:nvPr/>
          </p:nvSpPr>
          <p:spPr>
            <a:xfrm>
              <a:off x="1368153" y="4550586"/>
              <a:ext cx="1555750" cy="3692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Graph Density</a:t>
              </a:r>
              <a:endParaRPr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77" name="Google Shape;276;p4">
              <a:extLst>
                <a:ext uri="{FF2B5EF4-FFF2-40B4-BE49-F238E27FC236}">
                  <a16:creationId xmlns:a16="http://schemas.microsoft.com/office/drawing/2014/main" id="{08A19CD2-CDA2-4229-B50F-1A73F2D9916C}"/>
                </a:ext>
              </a:extLst>
            </p:cNvPr>
            <p:cNvSpPr txBox="1"/>
            <p:nvPr/>
          </p:nvSpPr>
          <p:spPr>
            <a:xfrm>
              <a:off x="1408107" y="4832627"/>
              <a:ext cx="3441748" cy="13395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algn="just"/>
              <a:r>
                <a:rPr lang="en-US" sz="13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Twentieth Century"/>
                  <a:sym typeface="Twentieth Century"/>
                </a:rPr>
                <a:t>Density</a:t>
              </a:r>
              <a:r>
                <a:rPr lang="en-US" sz="13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Twentieth Century"/>
                  <a:sym typeface="Twentieth Century"/>
                </a:rPr>
                <a:t> = number of connections a participant has, divided by the total possible connections a participant could have</a:t>
              </a:r>
              <a:endParaRPr lang="en-US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endParaRPr>
            </a:p>
            <a:p>
              <a:pPr marL="0" marR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Twentieth Century"/>
                  <a:sym typeface="Twentieth Century"/>
                </a:rPr>
                <a:t>The density came out to be 0.014. This shows there are still possibility of lot of interactions and connections.</a:t>
              </a:r>
            </a:p>
          </p:txBody>
        </p:sp>
      </p:grpSp>
      <p:grpSp>
        <p:nvGrpSpPr>
          <p:cNvPr id="82" name="Google Shape;281;p4">
            <a:extLst>
              <a:ext uri="{FF2B5EF4-FFF2-40B4-BE49-F238E27FC236}">
                <a16:creationId xmlns:a16="http://schemas.microsoft.com/office/drawing/2014/main" id="{C01FF410-DF3C-4D77-9F25-6BFB9B0A2A9F}"/>
              </a:ext>
            </a:extLst>
          </p:cNvPr>
          <p:cNvGrpSpPr/>
          <p:nvPr/>
        </p:nvGrpSpPr>
        <p:grpSpPr>
          <a:xfrm>
            <a:off x="5950275" y="4776931"/>
            <a:ext cx="4871943" cy="946662"/>
            <a:chOff x="4504627" y="4698436"/>
            <a:chExt cx="4698530" cy="946662"/>
          </a:xfrm>
        </p:grpSpPr>
        <p:sp>
          <p:nvSpPr>
            <p:cNvPr id="83" name="Google Shape;282;p4">
              <a:extLst>
                <a:ext uri="{FF2B5EF4-FFF2-40B4-BE49-F238E27FC236}">
                  <a16:creationId xmlns:a16="http://schemas.microsoft.com/office/drawing/2014/main" id="{E5B12AFC-6B1A-4CA9-8F96-46F4603EC7EA}"/>
                </a:ext>
              </a:extLst>
            </p:cNvPr>
            <p:cNvSpPr/>
            <p:nvPr/>
          </p:nvSpPr>
          <p:spPr>
            <a:xfrm>
              <a:off x="4504627" y="4833186"/>
              <a:ext cx="662056" cy="662056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95000"/>
                    <a:lumOff val="5000"/>
                  </a:schemeClr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84" name="Google Shape;283;p4">
              <a:extLst>
                <a:ext uri="{FF2B5EF4-FFF2-40B4-BE49-F238E27FC236}">
                  <a16:creationId xmlns:a16="http://schemas.microsoft.com/office/drawing/2014/main" id="{9D59A934-CE31-478E-BE97-747CFFB8EDE4}"/>
                </a:ext>
              </a:extLst>
            </p:cNvPr>
            <p:cNvSpPr txBox="1"/>
            <p:nvPr/>
          </p:nvSpPr>
          <p:spPr>
            <a:xfrm>
              <a:off x="5175103" y="4698436"/>
              <a:ext cx="2454842" cy="3692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Global Transitivity</a:t>
              </a:r>
              <a:endParaRPr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85" name="Google Shape;284;p4">
              <a:extLst>
                <a:ext uri="{FF2B5EF4-FFF2-40B4-BE49-F238E27FC236}">
                  <a16:creationId xmlns:a16="http://schemas.microsoft.com/office/drawing/2014/main" id="{621F1E14-806B-4FC3-A46F-95C9938C6FDA}"/>
                </a:ext>
              </a:extLst>
            </p:cNvPr>
            <p:cNvSpPr txBox="1"/>
            <p:nvPr/>
          </p:nvSpPr>
          <p:spPr>
            <a:xfrm>
              <a:off x="5175103" y="4952641"/>
              <a:ext cx="4028054" cy="69245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Twentieth Century"/>
                  <a:sym typeface="Twentieth Century"/>
                </a:rPr>
                <a:t>The global transitivity of the network is 0.03631965 which means that not more than 3.6% of the connected triples are close to form a triangle.</a:t>
              </a:r>
            </a:p>
          </p:txBody>
        </p:sp>
        <p:pic>
          <p:nvPicPr>
            <p:cNvPr id="86" name="Google Shape;285;p4">
              <a:extLst>
                <a:ext uri="{FF2B5EF4-FFF2-40B4-BE49-F238E27FC236}">
                  <a16:creationId xmlns:a16="http://schemas.microsoft.com/office/drawing/2014/main" id="{E827F971-1A8F-4E1D-A41A-C568AD36D35A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4667162" y="4967369"/>
              <a:ext cx="336986" cy="33698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7" name="Google Shape;286;p4">
            <a:extLst>
              <a:ext uri="{FF2B5EF4-FFF2-40B4-BE49-F238E27FC236}">
                <a16:creationId xmlns:a16="http://schemas.microsoft.com/office/drawing/2014/main" id="{58D1F034-5F24-4F3A-96B6-DCAC36CE1701}"/>
              </a:ext>
            </a:extLst>
          </p:cNvPr>
          <p:cNvGrpSpPr/>
          <p:nvPr/>
        </p:nvGrpSpPr>
        <p:grpSpPr>
          <a:xfrm>
            <a:off x="5910378" y="1204676"/>
            <a:ext cx="4905037" cy="1372560"/>
            <a:chOff x="4504628" y="2142394"/>
            <a:chExt cx="4820593" cy="1372560"/>
          </a:xfrm>
        </p:grpSpPr>
        <p:sp>
          <p:nvSpPr>
            <p:cNvPr id="88" name="Google Shape;287;p4">
              <a:extLst>
                <a:ext uri="{FF2B5EF4-FFF2-40B4-BE49-F238E27FC236}">
                  <a16:creationId xmlns:a16="http://schemas.microsoft.com/office/drawing/2014/main" id="{732E9F01-5A97-4197-8E77-086EC8D6B95B}"/>
                </a:ext>
              </a:extLst>
            </p:cNvPr>
            <p:cNvSpPr/>
            <p:nvPr/>
          </p:nvSpPr>
          <p:spPr>
            <a:xfrm>
              <a:off x="4504628" y="2277144"/>
              <a:ext cx="662056" cy="662056"/>
            </a:xfrm>
            <a:prstGeom prst="ellipse">
              <a:avLst/>
            </a:prstGeom>
            <a:solidFill>
              <a:srgbClr val="FF596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95000"/>
                    <a:lumOff val="5000"/>
                  </a:schemeClr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89" name="Google Shape;288;p4">
              <a:extLst>
                <a:ext uri="{FF2B5EF4-FFF2-40B4-BE49-F238E27FC236}">
                  <a16:creationId xmlns:a16="http://schemas.microsoft.com/office/drawing/2014/main" id="{1630F0A5-5768-46C7-ACEF-A6E9749D0E4E}"/>
                </a:ext>
              </a:extLst>
            </p:cNvPr>
            <p:cNvSpPr txBox="1"/>
            <p:nvPr/>
          </p:nvSpPr>
          <p:spPr>
            <a:xfrm>
              <a:off x="5175103" y="2142394"/>
              <a:ext cx="1881467" cy="4180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Clique Structures</a:t>
              </a:r>
              <a:endParaRPr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90" name="Google Shape;289;p4">
              <a:extLst>
                <a:ext uri="{FF2B5EF4-FFF2-40B4-BE49-F238E27FC236}">
                  <a16:creationId xmlns:a16="http://schemas.microsoft.com/office/drawing/2014/main" id="{5FFEEFDD-6070-4575-BF7A-D38D8585556C}"/>
                </a:ext>
              </a:extLst>
            </p:cNvPr>
            <p:cNvSpPr txBox="1"/>
            <p:nvPr/>
          </p:nvSpPr>
          <p:spPr>
            <a:xfrm>
              <a:off x="5175103" y="2422388"/>
              <a:ext cx="4150118" cy="109256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Twentieth Century"/>
                  <a:sym typeface="Twentieth Century"/>
                </a:rPr>
                <a:t>There 413 cliques of size 2, 525 cliques of size 3 on smaller size. </a:t>
              </a:r>
            </a:p>
            <a:p>
              <a:pPr marL="0" marR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Twentieth Century"/>
                  <a:sym typeface="Twentieth Century"/>
                </a:rPr>
                <a:t>There are 6 cliques of size 10 which are the biggest cliques. These suggests that these are a </a:t>
              </a:r>
              <a:r>
                <a:rPr lang="en-US" sz="1300" b="0" i="0" dirty="0">
                  <a:solidFill>
                    <a:srgbClr val="333333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cohesive group of people that are tightly connected to each other</a:t>
              </a:r>
              <a:r>
                <a:rPr lang="en-US" sz="13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Twentieth Century"/>
                  <a:sym typeface="Twentieth Century"/>
                </a:rPr>
                <a:t>.</a:t>
              </a:r>
            </a:p>
          </p:txBody>
        </p:sp>
      </p:grpSp>
      <p:pic>
        <p:nvPicPr>
          <p:cNvPr id="92" name="Google Shape;291;p4">
            <a:extLst>
              <a:ext uri="{FF2B5EF4-FFF2-40B4-BE49-F238E27FC236}">
                <a16:creationId xmlns:a16="http://schemas.microsoft.com/office/drawing/2014/main" id="{2966FBC2-C1BD-4EFC-8BE3-55BD23136BC6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92500" y="4071366"/>
            <a:ext cx="336986" cy="336986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292;p4">
            <a:extLst>
              <a:ext uri="{FF2B5EF4-FFF2-40B4-BE49-F238E27FC236}">
                <a16:creationId xmlns:a16="http://schemas.microsoft.com/office/drawing/2014/main" id="{98578E45-0AF3-435A-8117-88FEF0D38AE9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072914" y="1459319"/>
            <a:ext cx="398394" cy="3983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4" name="Google Shape;293;p4">
            <a:extLst>
              <a:ext uri="{FF2B5EF4-FFF2-40B4-BE49-F238E27FC236}">
                <a16:creationId xmlns:a16="http://schemas.microsoft.com/office/drawing/2014/main" id="{362210E2-C809-4C56-ABBB-58A9D8B43EDB}"/>
              </a:ext>
            </a:extLst>
          </p:cNvPr>
          <p:cNvGrpSpPr/>
          <p:nvPr/>
        </p:nvGrpSpPr>
        <p:grpSpPr>
          <a:xfrm>
            <a:off x="915687" y="5018078"/>
            <a:ext cx="4454317" cy="975211"/>
            <a:chOff x="679075" y="2142394"/>
            <a:chExt cx="4454317" cy="975211"/>
          </a:xfrm>
        </p:grpSpPr>
        <p:sp>
          <p:nvSpPr>
            <p:cNvPr id="95" name="Google Shape;294;p4">
              <a:extLst>
                <a:ext uri="{FF2B5EF4-FFF2-40B4-BE49-F238E27FC236}">
                  <a16:creationId xmlns:a16="http://schemas.microsoft.com/office/drawing/2014/main" id="{40C45F92-9431-4571-AB85-948C932D5DD8}"/>
                </a:ext>
              </a:extLst>
            </p:cNvPr>
            <p:cNvSpPr/>
            <p:nvPr/>
          </p:nvSpPr>
          <p:spPr>
            <a:xfrm>
              <a:off x="679075" y="2272882"/>
              <a:ext cx="662056" cy="662056"/>
            </a:xfrm>
            <a:prstGeom prst="ellipse">
              <a:avLst/>
            </a:prstGeom>
            <a:solidFill>
              <a:srgbClr val="FF596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95000"/>
                    <a:lumOff val="5000"/>
                  </a:schemeClr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pic>
          <p:nvPicPr>
            <p:cNvPr id="96" name="Google Shape;295;p4">
              <a:extLst>
                <a:ext uri="{FF2B5EF4-FFF2-40B4-BE49-F238E27FC236}">
                  <a16:creationId xmlns:a16="http://schemas.microsoft.com/office/drawing/2014/main" id="{FFB2E31A-7E84-428F-99BE-3AB143795FA2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814786" y="2400269"/>
              <a:ext cx="398394" cy="39839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7" name="Google Shape;296;p4">
              <a:extLst>
                <a:ext uri="{FF2B5EF4-FFF2-40B4-BE49-F238E27FC236}">
                  <a16:creationId xmlns:a16="http://schemas.microsoft.com/office/drawing/2014/main" id="{DDCC6638-3982-4CD1-A559-80926311A569}"/>
                </a:ext>
              </a:extLst>
            </p:cNvPr>
            <p:cNvSpPr txBox="1"/>
            <p:nvPr/>
          </p:nvSpPr>
          <p:spPr>
            <a:xfrm>
              <a:off x="1435199" y="2142394"/>
              <a:ext cx="2654000" cy="3692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Average Path Length</a:t>
              </a:r>
              <a:endParaRPr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98" name="Google Shape;297;p4">
              <a:extLst>
                <a:ext uri="{FF2B5EF4-FFF2-40B4-BE49-F238E27FC236}">
                  <a16:creationId xmlns:a16="http://schemas.microsoft.com/office/drawing/2014/main" id="{5E9F35D3-4FB7-4435-8A81-26FAC7798E06}"/>
                </a:ext>
              </a:extLst>
            </p:cNvPr>
            <p:cNvSpPr txBox="1"/>
            <p:nvPr/>
          </p:nvSpPr>
          <p:spPr>
            <a:xfrm>
              <a:off x="1435199" y="2425148"/>
              <a:ext cx="3698193" cy="69245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Twentieth Century"/>
                  <a:sym typeface="Twentieth Century"/>
                </a:rPr>
                <a:t>The value of 2.285 indicates that it takes 2.285-unit edges to travel from one node to another in the friends network.</a:t>
              </a:r>
            </a:p>
          </p:txBody>
        </p:sp>
      </p:grpSp>
      <p:grpSp>
        <p:nvGrpSpPr>
          <p:cNvPr id="99" name="Google Shape;298;p4">
            <a:extLst>
              <a:ext uri="{FF2B5EF4-FFF2-40B4-BE49-F238E27FC236}">
                <a16:creationId xmlns:a16="http://schemas.microsoft.com/office/drawing/2014/main" id="{6A602753-FA42-4302-A1BC-0B27E77B0FF2}"/>
              </a:ext>
            </a:extLst>
          </p:cNvPr>
          <p:cNvGrpSpPr/>
          <p:nvPr/>
        </p:nvGrpSpPr>
        <p:grpSpPr>
          <a:xfrm>
            <a:off x="876440" y="1274653"/>
            <a:ext cx="4454977" cy="775156"/>
            <a:chOff x="675827" y="2142394"/>
            <a:chExt cx="4454977" cy="775156"/>
          </a:xfrm>
        </p:grpSpPr>
        <p:sp>
          <p:nvSpPr>
            <p:cNvPr id="100" name="Google Shape;299;p4">
              <a:extLst>
                <a:ext uri="{FF2B5EF4-FFF2-40B4-BE49-F238E27FC236}">
                  <a16:creationId xmlns:a16="http://schemas.microsoft.com/office/drawing/2014/main" id="{7CB411CF-F8A1-4489-ACDE-B49C073AB684}"/>
                </a:ext>
              </a:extLst>
            </p:cNvPr>
            <p:cNvSpPr/>
            <p:nvPr/>
          </p:nvSpPr>
          <p:spPr>
            <a:xfrm>
              <a:off x="675827" y="2232191"/>
              <a:ext cx="662056" cy="662056"/>
            </a:xfrm>
            <a:prstGeom prst="ellipse">
              <a:avLst/>
            </a:prstGeom>
            <a:solidFill>
              <a:srgbClr val="FF596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95000"/>
                    <a:lumOff val="5000"/>
                  </a:schemeClr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pic>
          <p:nvPicPr>
            <p:cNvPr id="101" name="Google Shape;300;p4">
              <a:extLst>
                <a:ext uri="{FF2B5EF4-FFF2-40B4-BE49-F238E27FC236}">
                  <a16:creationId xmlns:a16="http://schemas.microsoft.com/office/drawing/2014/main" id="{0B411DB8-59A3-42D7-BEA9-5406A7661AF0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811104" y="2327572"/>
              <a:ext cx="398394" cy="39839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2" name="Google Shape;301;p4">
              <a:extLst>
                <a:ext uri="{FF2B5EF4-FFF2-40B4-BE49-F238E27FC236}">
                  <a16:creationId xmlns:a16="http://schemas.microsoft.com/office/drawing/2014/main" id="{2AEAF4DF-C197-48CE-8572-56BF83EA07EC}"/>
                </a:ext>
              </a:extLst>
            </p:cNvPr>
            <p:cNvSpPr txBox="1"/>
            <p:nvPr/>
          </p:nvSpPr>
          <p:spPr>
            <a:xfrm>
              <a:off x="1410771" y="2142394"/>
              <a:ext cx="2895195" cy="3692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Connectivity</a:t>
              </a:r>
              <a:endParaRPr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103" name="Google Shape;302;p4">
              <a:extLst>
                <a:ext uri="{FF2B5EF4-FFF2-40B4-BE49-F238E27FC236}">
                  <a16:creationId xmlns:a16="http://schemas.microsoft.com/office/drawing/2014/main" id="{903AC6E8-C18F-41B0-8353-603D35A9A70F}"/>
                </a:ext>
              </a:extLst>
            </p:cNvPr>
            <p:cNvSpPr txBox="1"/>
            <p:nvPr/>
          </p:nvSpPr>
          <p:spPr>
            <a:xfrm>
              <a:off x="1409667" y="2425148"/>
              <a:ext cx="3721137" cy="4924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  <a:sym typeface="Twentieth Century"/>
                </a:rPr>
                <a:t>All components of the graph are strongly connected.</a:t>
              </a:r>
              <a:endParaRPr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204ACA94-93E0-49EF-B55D-0CE1DCEF93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57830" y="2489183"/>
            <a:ext cx="2702031" cy="2381018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57122702-B9FE-4C7A-A70D-A4A1FD3B0791}"/>
              </a:ext>
            </a:extLst>
          </p:cNvPr>
          <p:cNvSpPr/>
          <p:nvPr/>
        </p:nvSpPr>
        <p:spPr>
          <a:xfrm>
            <a:off x="5915835" y="1347415"/>
            <a:ext cx="667303" cy="6620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DAD871C6-C40F-4E9D-B1EB-60F2E0C8D100}"/>
              </a:ext>
            </a:extLst>
          </p:cNvPr>
          <p:cNvSpPr/>
          <p:nvPr/>
        </p:nvSpPr>
        <p:spPr>
          <a:xfrm>
            <a:off x="879394" y="1343627"/>
            <a:ext cx="667303" cy="662056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B62802F9-A222-4F8B-9F08-4D152521D73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976" y="1375400"/>
            <a:ext cx="640156" cy="640156"/>
          </a:xfrm>
          <a:prstGeom prst="rect">
            <a:avLst/>
          </a:prstGeom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1165AC4E-E3D4-48EE-91EA-A2ED44327BF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483" y="2254788"/>
            <a:ext cx="686491" cy="686491"/>
          </a:xfrm>
          <a:prstGeom prst="rect">
            <a:avLst/>
          </a:prstGeom>
        </p:spPr>
      </p:pic>
      <p:pic>
        <p:nvPicPr>
          <p:cNvPr id="21" name="Picture 20" descr="Shape, circle&#10;&#10;Description automatically generated">
            <a:extLst>
              <a:ext uri="{FF2B5EF4-FFF2-40B4-BE49-F238E27FC236}">
                <a16:creationId xmlns:a16="http://schemas.microsoft.com/office/drawing/2014/main" id="{1D459C52-2BB9-4472-8D16-B01FF43B18E3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296" y="3634078"/>
            <a:ext cx="729592" cy="729592"/>
          </a:xfrm>
          <a:prstGeom prst="rect">
            <a:avLst/>
          </a:prstGeom>
        </p:spPr>
      </p:pic>
      <p:sp>
        <p:nvSpPr>
          <p:cNvPr id="56" name="Oval 55">
            <a:extLst>
              <a:ext uri="{FF2B5EF4-FFF2-40B4-BE49-F238E27FC236}">
                <a16:creationId xmlns:a16="http://schemas.microsoft.com/office/drawing/2014/main" id="{9683E9DD-D6FF-42F9-9E24-63FAF606C0C1}"/>
              </a:ext>
            </a:extLst>
          </p:cNvPr>
          <p:cNvSpPr/>
          <p:nvPr/>
        </p:nvSpPr>
        <p:spPr>
          <a:xfrm>
            <a:off x="895670" y="5183345"/>
            <a:ext cx="667303" cy="662056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 descr="Icon&#10;&#10;Description automatically generated">
            <a:extLst>
              <a:ext uri="{FF2B5EF4-FFF2-40B4-BE49-F238E27FC236}">
                <a16:creationId xmlns:a16="http://schemas.microsoft.com/office/drawing/2014/main" id="{490A7AC5-D46C-430E-AFC6-93403AC707B9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236" y="5242709"/>
            <a:ext cx="536169" cy="536169"/>
          </a:xfrm>
          <a:prstGeom prst="rect">
            <a:avLst/>
          </a:prstGeom>
        </p:spPr>
      </p:pic>
      <p:pic>
        <p:nvPicPr>
          <p:cNvPr id="25" name="Picture 24" descr="Icon&#10;&#10;Description automatically generated">
            <a:extLst>
              <a:ext uri="{FF2B5EF4-FFF2-40B4-BE49-F238E27FC236}">
                <a16:creationId xmlns:a16="http://schemas.microsoft.com/office/drawing/2014/main" id="{E1AD8E16-702F-412C-B93D-9E31A836FC5C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1382" y="1347415"/>
            <a:ext cx="608281" cy="608281"/>
          </a:xfrm>
          <a:prstGeom prst="rect">
            <a:avLst/>
          </a:prstGeom>
        </p:spPr>
      </p:pic>
      <p:sp>
        <p:nvSpPr>
          <p:cNvPr id="62" name="Oval 61">
            <a:extLst>
              <a:ext uri="{FF2B5EF4-FFF2-40B4-BE49-F238E27FC236}">
                <a16:creationId xmlns:a16="http://schemas.microsoft.com/office/drawing/2014/main" id="{4EDCA99B-C879-4C8A-A61C-C16FE03A099B}"/>
              </a:ext>
            </a:extLst>
          </p:cNvPr>
          <p:cNvSpPr/>
          <p:nvPr/>
        </p:nvSpPr>
        <p:spPr>
          <a:xfrm>
            <a:off x="5966371" y="4919670"/>
            <a:ext cx="667303" cy="6620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 descr="Icon&#10;&#10;Description automatically generated">
            <a:extLst>
              <a:ext uri="{FF2B5EF4-FFF2-40B4-BE49-F238E27FC236}">
                <a16:creationId xmlns:a16="http://schemas.microsoft.com/office/drawing/2014/main" id="{C3EB76E2-538A-4590-852F-17A7C1237A7C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4457" y="5020724"/>
            <a:ext cx="518674" cy="518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182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B4DE830A-B531-4A3B-96F6-0ECE88B085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813DF2C-461A-4A8F-9679-A172790D1F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4CD3A85-C039-4249-86E4-1EB9318B54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887EA6D2-2883-42C2-993D-094CA6D65D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3B895046-636F-4D1B-ACA4-29AA0CB33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C6B0CDE3-E054-4EDD-A43B-F96843D8BF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3B66B1A2-F145-4C9B-85CC-4BF30D58CB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5D4FC972-94B3-4035-8D31-E668C132B4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374B9941-AFBE-4A77-A50E-B6EA04A746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27A982C5-2C38-4CE9-BC18-94697AD657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0060D8D1-7BB1-498F-AFBB-ADAC130A9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53771248-EE9A-4D8B-8385-8A35BF8D10B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8200" y="802166"/>
            <a:ext cx="12180624" cy="4841798"/>
          </a:xfrm>
          <a:prstGeom prst="rect">
            <a:avLst/>
          </a:prstGeom>
        </p:spPr>
      </p:pic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4A1DE276-D74B-425D-8388-FCD9F4A9C20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05196512"/>
              </p:ext>
            </p:extLst>
          </p:nvPr>
        </p:nvGraphicFramePr>
        <p:xfrm>
          <a:off x="156689" y="1575157"/>
          <a:ext cx="8121003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FE166A04-AC29-478D-ADDF-6DCB25D5C6A4}"/>
              </a:ext>
            </a:extLst>
          </p:cNvPr>
          <p:cNvSpPr txBox="1"/>
          <p:nvPr/>
        </p:nvSpPr>
        <p:spPr>
          <a:xfrm>
            <a:off x="421298" y="1134341"/>
            <a:ext cx="1086374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These centrality measures helps us in determining who are the active and influential rates among the network. The word influential is coincident with the definition of centrality.</a:t>
            </a: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16167D6-5D24-4B28-A365-0C64B9431EAB}"/>
              </a:ext>
            </a:extLst>
          </p:cNvPr>
          <p:cNvSpPr txBox="1"/>
          <p:nvPr/>
        </p:nvSpPr>
        <p:spPr>
          <a:xfrm>
            <a:off x="912008" y="221193"/>
            <a:ext cx="625818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2400" b="1" i="0" u="none" strike="noStrike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NETWORK CENTRALITY MEASURES</a:t>
            </a:r>
            <a:endParaRPr lang="en-US" sz="2400" b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b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US" dirty="0">
              <a:solidFill>
                <a:schemeClr val="tx1">
                  <a:lumMod val="95000"/>
                  <a:lumOff val="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24AA91-813C-46C4-8F21-29EF2C425096}"/>
              </a:ext>
            </a:extLst>
          </p:cNvPr>
          <p:cNvSpPr txBox="1"/>
          <p:nvPr/>
        </p:nvSpPr>
        <p:spPr>
          <a:xfrm flipH="1">
            <a:off x="1102360" y="4018421"/>
            <a:ext cx="13847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0" u="none" strike="noStrike" dirty="0">
                <a:solidFill>
                  <a:srgbClr val="3F3F3F"/>
                </a:solidFill>
                <a:effectLst/>
                <a:latin typeface="Twentieth Century"/>
              </a:rPr>
              <a:t>Degree </a:t>
            </a:r>
          </a:p>
          <a:p>
            <a:r>
              <a:rPr lang="en-US" sz="1600" b="1" i="0" u="none" strike="noStrike" dirty="0">
                <a:solidFill>
                  <a:srgbClr val="3F3F3F"/>
                </a:solidFill>
                <a:effectLst/>
                <a:latin typeface="Twentieth Century"/>
              </a:rPr>
              <a:t>Centrality</a:t>
            </a:r>
            <a:endParaRPr lang="en-US" sz="16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E405F00-5419-4365-820C-93A892067169}"/>
              </a:ext>
            </a:extLst>
          </p:cNvPr>
          <p:cNvSpPr txBox="1"/>
          <p:nvPr/>
        </p:nvSpPr>
        <p:spPr>
          <a:xfrm flipH="1">
            <a:off x="576766" y="2392879"/>
            <a:ext cx="13089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0" u="none" strike="noStrike" dirty="0">
                <a:solidFill>
                  <a:srgbClr val="3F3F3F"/>
                </a:solidFill>
                <a:effectLst/>
                <a:latin typeface="Twentieth Century"/>
              </a:rPr>
              <a:t>Betweenness </a:t>
            </a:r>
          </a:p>
          <a:p>
            <a:r>
              <a:rPr lang="en-US" sz="1600" b="1" i="0" u="none" strike="noStrike" dirty="0">
                <a:solidFill>
                  <a:srgbClr val="3F3F3F"/>
                </a:solidFill>
                <a:effectLst/>
                <a:latin typeface="Twentieth Century"/>
              </a:rPr>
              <a:t>Centrality</a:t>
            </a:r>
            <a:endParaRPr lang="en-US" sz="16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6A04912-C527-4984-A464-0A8C5E6EE547}"/>
              </a:ext>
            </a:extLst>
          </p:cNvPr>
          <p:cNvSpPr txBox="1"/>
          <p:nvPr/>
        </p:nvSpPr>
        <p:spPr>
          <a:xfrm flipH="1">
            <a:off x="651135" y="5666154"/>
            <a:ext cx="10207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3F3F3F"/>
                </a:solidFill>
                <a:latin typeface="Twentieth Century"/>
              </a:rPr>
              <a:t>Closeness</a:t>
            </a:r>
            <a:r>
              <a:rPr lang="en-US" sz="1600" b="1" i="0" u="none" strike="noStrike" dirty="0">
                <a:solidFill>
                  <a:srgbClr val="3F3F3F"/>
                </a:solidFill>
                <a:effectLst/>
                <a:latin typeface="Twentieth Century"/>
              </a:rPr>
              <a:t> </a:t>
            </a:r>
          </a:p>
          <a:p>
            <a:r>
              <a:rPr lang="en-US" sz="1600" b="1" i="0" u="none" strike="noStrike" dirty="0">
                <a:solidFill>
                  <a:srgbClr val="3F3F3F"/>
                </a:solidFill>
                <a:effectLst/>
                <a:latin typeface="Twentieth Century"/>
              </a:rPr>
              <a:t>Centrality</a:t>
            </a:r>
            <a:endParaRPr lang="en-US" sz="16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1049E10-B98C-4AFF-9B09-0CACB81AA06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13889" y="1739939"/>
            <a:ext cx="4378111" cy="4315895"/>
          </a:xfrm>
          <a:prstGeom prst="rect">
            <a:avLst/>
          </a:prstGeom>
        </p:spPr>
      </p:pic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D39207E9-6AC3-4CCE-9B19-1CA93A59D4AE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89" y="157975"/>
            <a:ext cx="855828" cy="855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9171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B4DE830A-B531-4A3B-96F6-0ECE88B085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813DF2C-461A-4A8F-9679-A172790D1F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4CD3A85-C039-4249-86E4-1EB9318B54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887EA6D2-2883-42C2-993D-094CA6D65D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3B895046-636F-4D1B-ACA4-29AA0CB33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C6B0CDE3-E054-4EDD-A43B-F96843D8BF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3B66B1A2-F145-4C9B-85CC-4BF30D58CB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5D4FC972-94B3-4035-8D31-E668C132B4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374B9941-AFBE-4A77-A50E-B6EA04A746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27A982C5-2C38-4CE9-BC18-94697AD657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0060D8D1-7BB1-498F-AFBB-ADAC130A9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53771248-EE9A-4D8B-8385-8A35BF8D10B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8200" y="939178"/>
            <a:ext cx="12180624" cy="4841798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789FB72-AA91-43CD-A240-6672B0E9BB7D}"/>
              </a:ext>
            </a:extLst>
          </p:cNvPr>
          <p:cNvSpPr txBox="1"/>
          <p:nvPr/>
        </p:nvSpPr>
        <p:spPr>
          <a:xfrm>
            <a:off x="906490" y="246027"/>
            <a:ext cx="972502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2400" b="1" i="0" u="none" strike="noStrike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COMMUNITY DETECTION USING THE FAST AND GREEDY ALGORITHM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2400" b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CFD25E6-FEBA-4868-AA02-E6557C8060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3130" y="957467"/>
            <a:ext cx="3787528" cy="366325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FB40C92-0E95-4CB0-880A-F5A02778E3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1012" y="1593539"/>
            <a:ext cx="4210050" cy="286702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22D1CAB-EE32-40F8-BDD0-199A64E822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0453" y="4870816"/>
            <a:ext cx="7229475" cy="1590675"/>
          </a:xfrm>
          <a:prstGeom prst="rect">
            <a:avLst/>
          </a:prstGeom>
        </p:spPr>
      </p:pic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480D3798-B01B-4428-9D17-281A75CDC15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9" y="15558"/>
            <a:ext cx="923620" cy="923620"/>
          </a:xfrm>
          <a:prstGeom prst="rect">
            <a:avLst/>
          </a:prstGeom>
        </p:spPr>
      </p:pic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152D1AED-2FDD-4C8F-BB84-0BB7ED8AA32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4480" y="-105801"/>
            <a:ext cx="1121076" cy="1121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5512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B4DE830A-B531-4A3B-96F6-0ECE88B085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813DF2C-461A-4A8F-9679-A172790D1F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4CD3A85-C039-4249-86E4-1EB9318B54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887EA6D2-2883-42C2-993D-094CA6D65D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3B895046-636F-4D1B-ACA4-29AA0CB33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C6B0CDE3-E054-4EDD-A43B-F96843D8BF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3B66B1A2-F145-4C9B-85CC-4BF30D58CB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5D4FC972-94B3-4035-8D31-E668C132B4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374B9941-AFBE-4A77-A50E-B6EA04A746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27A982C5-2C38-4CE9-BC18-94697AD657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0060D8D1-7BB1-498F-AFBB-ADAC130A9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53771248-EE9A-4D8B-8385-8A35BF8D10B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195603" y="1030723"/>
            <a:ext cx="11993221" cy="4841798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789FB72-AA91-43CD-A240-6672B0E9BB7D}"/>
              </a:ext>
            </a:extLst>
          </p:cNvPr>
          <p:cNvSpPr txBox="1"/>
          <p:nvPr/>
        </p:nvSpPr>
        <p:spPr>
          <a:xfrm>
            <a:off x="815854" y="272307"/>
            <a:ext cx="972502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2400" b="1" i="0" u="none" strike="noStrike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COMMUNITY DETECTION USING THE SPINGLASS ALGORITHM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2400" b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3CB07E-EC72-47E9-B538-379A996DB6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282" y="989319"/>
            <a:ext cx="3884563" cy="40509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50A5A46-591B-47EF-96D5-7D65220633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0051" y="1065284"/>
            <a:ext cx="3884564" cy="40699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70FB1DE-7AE3-489F-977A-72E91809F6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39842" y="5172853"/>
            <a:ext cx="6877050" cy="1552575"/>
          </a:xfrm>
          <a:prstGeom prst="rect">
            <a:avLst/>
          </a:prstGeom>
        </p:spPr>
      </p:pic>
      <p:pic>
        <p:nvPicPr>
          <p:cNvPr id="22" name="Picture 21" descr="Icon&#10;&#10;Description automatically generated">
            <a:extLst>
              <a:ext uri="{FF2B5EF4-FFF2-40B4-BE49-F238E27FC236}">
                <a16:creationId xmlns:a16="http://schemas.microsoft.com/office/drawing/2014/main" id="{1AA5C97D-1574-48FB-9F59-A9DBB87CA5E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9" y="15558"/>
            <a:ext cx="923620" cy="923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8455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B4DE830A-B531-4A3B-96F6-0ECE88B085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813DF2C-461A-4A8F-9679-A172790D1F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4CD3A85-C039-4249-86E4-1EB9318B54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887EA6D2-2883-42C2-993D-094CA6D65D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3B895046-636F-4D1B-ACA4-29AA0CB33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C6B0CDE3-E054-4EDD-A43B-F96843D8BF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3B66B1A2-F145-4C9B-85CC-4BF30D58CB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5D4FC972-94B3-4035-8D31-E668C132B4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374B9941-AFBE-4A77-A50E-B6EA04A746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27A982C5-2C38-4CE9-BC18-94697AD657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0060D8D1-7BB1-498F-AFBB-ADAC130A9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53771248-EE9A-4D8B-8385-8A35BF8D10B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8200" y="1287048"/>
            <a:ext cx="12180624" cy="4841798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789FB72-AA91-43CD-A240-6672B0E9BB7D}"/>
              </a:ext>
            </a:extLst>
          </p:cNvPr>
          <p:cNvSpPr txBox="1"/>
          <p:nvPr/>
        </p:nvSpPr>
        <p:spPr>
          <a:xfrm>
            <a:off x="294232" y="315917"/>
            <a:ext cx="3821125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2000" b="1" i="0" u="none" strike="noStrike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COMMUNITY DETECTION USING THE LABEL PROPAGATION ALGORITHM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2400" b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483BC0-6E08-48E7-8B4B-D3C723C586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53" y="1367767"/>
            <a:ext cx="3677089" cy="39724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D4271F8-57E8-47B1-A8C0-CE097C041A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2867" y="5394698"/>
            <a:ext cx="4057650" cy="66675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2A21C1F-5444-4285-958B-094934267B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69954" y="6127208"/>
            <a:ext cx="4943475" cy="67627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D2BE8661-2F21-4213-9CA6-14D47360E7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84797" y="1361163"/>
            <a:ext cx="3597473" cy="3886404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69538993-EDE0-469C-B4EF-720587D4A3E7}"/>
              </a:ext>
            </a:extLst>
          </p:cNvPr>
          <p:cNvSpPr txBox="1"/>
          <p:nvPr/>
        </p:nvSpPr>
        <p:spPr>
          <a:xfrm>
            <a:off x="8365062" y="315917"/>
            <a:ext cx="376172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2000" b="1" i="0" u="none" strike="noStrike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COMMUNITY DETECTION USING THE WALKTRAP ALGORITHM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451C7BC6-9E6E-438B-9F90-EEC834827B9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93622" y="1367767"/>
            <a:ext cx="3934056" cy="3928288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A9543390-2213-49E6-8A4E-3CFFDD4566EA}"/>
              </a:ext>
            </a:extLst>
          </p:cNvPr>
          <p:cNvSpPr txBox="1"/>
          <p:nvPr/>
        </p:nvSpPr>
        <p:spPr>
          <a:xfrm>
            <a:off x="4060451" y="315917"/>
            <a:ext cx="414078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2000" b="1" i="0" u="none" strike="noStrike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COMMUNITY DETECTION USING THE GIRVAN NEWMAN ALGORITHM</a:t>
            </a:r>
          </a:p>
        </p:txBody>
      </p:sp>
      <p:pic>
        <p:nvPicPr>
          <p:cNvPr id="34" name="Picture 33" descr="Icon&#10;&#10;Description automatically generated">
            <a:extLst>
              <a:ext uri="{FF2B5EF4-FFF2-40B4-BE49-F238E27FC236}">
                <a16:creationId xmlns:a16="http://schemas.microsoft.com/office/drawing/2014/main" id="{6C5DA07F-F8D9-4D9F-AB6C-3FBC7C92CD9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9" y="537802"/>
            <a:ext cx="401376" cy="401376"/>
          </a:xfrm>
          <a:prstGeom prst="rect">
            <a:avLst/>
          </a:prstGeom>
        </p:spPr>
      </p:pic>
      <p:pic>
        <p:nvPicPr>
          <p:cNvPr id="35" name="Picture 34" descr="Icon&#10;&#10;Description automatically generated">
            <a:extLst>
              <a:ext uri="{FF2B5EF4-FFF2-40B4-BE49-F238E27FC236}">
                <a16:creationId xmlns:a16="http://schemas.microsoft.com/office/drawing/2014/main" id="{056E504B-2ECA-49B8-8A98-380181CE27E5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1933" y="508510"/>
            <a:ext cx="411831" cy="411831"/>
          </a:xfrm>
          <a:prstGeom prst="rect">
            <a:avLst/>
          </a:prstGeom>
        </p:spPr>
      </p:pic>
      <p:pic>
        <p:nvPicPr>
          <p:cNvPr id="36" name="Picture 35" descr="Icon&#10;&#10;Description automatically generated">
            <a:extLst>
              <a:ext uri="{FF2B5EF4-FFF2-40B4-BE49-F238E27FC236}">
                <a16:creationId xmlns:a16="http://schemas.microsoft.com/office/drawing/2014/main" id="{5CEAA983-3AB6-4776-8C7A-C2C3BC8EE75C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1835" y="479884"/>
            <a:ext cx="411831" cy="411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248767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1122</TotalTime>
  <Words>873</Words>
  <Application>Microsoft Office PowerPoint</Application>
  <PresentationFormat>Widescreen</PresentationFormat>
  <Paragraphs>90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Arial</vt:lpstr>
      <vt:lpstr>Calibri</vt:lpstr>
      <vt:lpstr>Cambria</vt:lpstr>
      <vt:lpstr>Garamond</vt:lpstr>
      <vt:lpstr>Trebuchet MS</vt:lpstr>
      <vt:lpstr>Twentieth Century</vt:lpstr>
      <vt:lpstr>Wingdings 3</vt:lpstr>
      <vt:lpstr>Facet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Beura, Robin</dc:creator>
  <cp:lastModifiedBy>Beura, Robin</cp:lastModifiedBy>
  <cp:revision>73</cp:revision>
  <dcterms:created xsi:type="dcterms:W3CDTF">2021-04-25T16:42:49Z</dcterms:created>
  <dcterms:modified xsi:type="dcterms:W3CDTF">2021-04-28T00:44:14Z</dcterms:modified>
</cp:coreProperties>
</file>